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Loubag" charset="1" panose="02020A03060303060403"/>
      <p:regular r:id="rId26"/>
    </p:embeddedFont>
    <p:embeddedFont>
      <p:font typeface="HK Grotesk Bold" charset="1" panose="00000800000000000000"/>
      <p:regular r:id="rId27"/>
    </p:embeddedFont>
    <p:embeddedFont>
      <p:font typeface="HK Grotesk" charset="1" panose="00000500000000000000"/>
      <p:regular r:id="rId28"/>
    </p:embeddedFont>
    <p:embeddedFont>
      <p:font typeface="Burgues Script" charset="1" panose="0200050700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grpSp>
        <p:nvGrpSpPr>
          <p:cNvPr name="Group 3" id="3"/>
          <p:cNvGrpSpPr/>
          <p:nvPr/>
        </p:nvGrpSpPr>
        <p:grpSpPr>
          <a:xfrm rot="0">
            <a:off x="1028700" y="741870"/>
            <a:ext cx="4792518" cy="677208"/>
            <a:chOff x="0" y="0"/>
            <a:chExt cx="2876044" cy="406400"/>
          </a:xfrm>
        </p:grpSpPr>
        <p:sp>
          <p:nvSpPr>
            <p:cNvPr name="Freeform 4" id="4"/>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5" id="5"/>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66782" y="741870"/>
            <a:ext cx="4792518" cy="677208"/>
            <a:chOff x="0" y="0"/>
            <a:chExt cx="2876044" cy="406400"/>
          </a:xfrm>
        </p:grpSpPr>
        <p:sp>
          <p:nvSpPr>
            <p:cNvPr name="Freeform 7" id="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8" id="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6544154" y="1080474"/>
            <a:ext cx="5199692" cy="0"/>
          </a:xfrm>
          <a:prstGeom prst="line">
            <a:avLst/>
          </a:prstGeom>
          <a:ln cap="flat" w="38100">
            <a:solidFill>
              <a:srgbClr val="3C3C3C"/>
            </a:solidFill>
            <a:prstDash val="solid"/>
            <a:headEnd type="none" len="sm" w="sm"/>
            <a:tailEnd type="none" len="sm" w="sm"/>
          </a:ln>
        </p:spPr>
      </p:sp>
      <p:sp>
        <p:nvSpPr>
          <p:cNvPr name="AutoShape 10" id="10"/>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1" id="11"/>
          <p:cNvSpPr txBox="true"/>
          <p:nvPr/>
        </p:nvSpPr>
        <p:spPr>
          <a:xfrm rot="0">
            <a:off x="1464925" y="2562960"/>
            <a:ext cx="15358149" cy="5238750"/>
          </a:xfrm>
          <a:prstGeom prst="rect">
            <a:avLst/>
          </a:prstGeom>
        </p:spPr>
        <p:txBody>
          <a:bodyPr anchor="t" rtlCol="false" tIns="0" lIns="0" bIns="0" rIns="0">
            <a:spAutoFit/>
          </a:bodyPr>
          <a:lstStyle/>
          <a:p>
            <a:pPr algn="ctr">
              <a:lnSpc>
                <a:spcPts val="21000"/>
              </a:lnSpc>
            </a:pPr>
            <a:r>
              <a:rPr lang="en-US" sz="15000" spc="-120">
                <a:solidFill>
                  <a:srgbClr val="39425E"/>
                </a:solidFill>
                <a:latin typeface="Loubag"/>
                <a:ea typeface="Loubag"/>
                <a:cs typeface="Loubag"/>
                <a:sym typeface="Loubag"/>
              </a:rPr>
              <a:t>DIGITAL SKILL</a:t>
            </a:r>
          </a:p>
          <a:p>
            <a:pPr algn="ctr">
              <a:lnSpc>
                <a:spcPts val="21000"/>
              </a:lnSpc>
            </a:pPr>
            <a:r>
              <a:rPr lang="en-US" sz="15000" spc="-120">
                <a:solidFill>
                  <a:srgbClr val="39425E"/>
                </a:solidFill>
                <a:latin typeface="Loubag"/>
                <a:ea typeface="Loubag"/>
                <a:cs typeface="Loubag"/>
                <a:sym typeface="Loubag"/>
              </a:rPr>
              <a:t>FAIR 41.0 </a:t>
            </a:r>
          </a:p>
        </p:txBody>
      </p:sp>
      <p:sp>
        <p:nvSpPr>
          <p:cNvPr name="TextBox 12" id="12"/>
          <p:cNvSpPr txBox="true"/>
          <p:nvPr/>
        </p:nvSpPr>
        <p:spPr>
          <a:xfrm rot="0">
            <a:off x="1187450" y="827769"/>
            <a:ext cx="4475018" cy="448310"/>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2903007" y="827769"/>
            <a:ext cx="3920067" cy="448310"/>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sp>
        <p:nvSpPr>
          <p:cNvPr name="TextBox 14" id="14"/>
          <p:cNvSpPr txBox="true"/>
          <p:nvPr/>
        </p:nvSpPr>
        <p:spPr>
          <a:xfrm rot="0">
            <a:off x="1028700" y="8800465"/>
            <a:ext cx="4475018" cy="523875"/>
          </a:xfrm>
          <a:prstGeom prst="rect">
            <a:avLst/>
          </a:prstGeom>
        </p:spPr>
        <p:txBody>
          <a:bodyPr anchor="t" rtlCol="false" tIns="0" lIns="0" bIns="0" rIns="0">
            <a:spAutoFit/>
          </a:bodyPr>
          <a:lstStyle/>
          <a:p>
            <a:pPr algn="l">
              <a:lnSpc>
                <a:spcPts val="4200"/>
              </a:lnSpc>
            </a:pPr>
            <a:r>
              <a:rPr lang="en-US" sz="3000" b="true">
                <a:solidFill>
                  <a:srgbClr val="3C3C3C"/>
                </a:solidFill>
                <a:latin typeface="HK Grotesk Bold"/>
                <a:ea typeface="HK Grotesk Bold"/>
                <a:cs typeface="HK Grotesk Bold"/>
                <a:sym typeface="HK Grotesk Bold"/>
              </a:rPr>
              <a:t>Sabrina Salma Nabila</a:t>
            </a:r>
          </a:p>
        </p:txBody>
      </p:sp>
      <p:sp>
        <p:nvSpPr>
          <p:cNvPr name="TextBox 15" id="15"/>
          <p:cNvSpPr txBox="true"/>
          <p:nvPr/>
        </p:nvSpPr>
        <p:spPr>
          <a:xfrm rot="0">
            <a:off x="12784282" y="8468805"/>
            <a:ext cx="4475018" cy="1057275"/>
          </a:xfrm>
          <a:prstGeom prst="rect">
            <a:avLst/>
          </a:prstGeom>
        </p:spPr>
        <p:txBody>
          <a:bodyPr anchor="t" rtlCol="false" tIns="0" lIns="0" bIns="0" rIns="0">
            <a:spAutoFit/>
          </a:bodyPr>
          <a:lstStyle/>
          <a:p>
            <a:pPr algn="r">
              <a:lnSpc>
                <a:spcPts val="4200"/>
              </a:lnSpc>
            </a:pPr>
            <a:r>
              <a:rPr lang="en-US" sz="3000" b="true">
                <a:solidFill>
                  <a:srgbClr val="3C3C3C"/>
                </a:solidFill>
                <a:latin typeface="HK Grotesk Bold"/>
                <a:ea typeface="HK Grotesk Bold"/>
                <a:cs typeface="HK Grotesk Bold"/>
                <a:sym typeface="HK Grotesk Bold"/>
              </a:rPr>
              <a:t>Faculty of Data:</a:t>
            </a:r>
          </a:p>
          <a:p>
            <a:pPr algn="r">
              <a:lnSpc>
                <a:spcPts val="4200"/>
              </a:lnSpc>
            </a:pPr>
            <a:r>
              <a:rPr lang="en-US" b="true" sz="3000">
                <a:solidFill>
                  <a:srgbClr val="3C3C3C"/>
                </a:solidFill>
                <a:latin typeface="HK Grotesk Bold"/>
                <a:ea typeface="HK Grotesk Bold"/>
                <a:cs typeface="HK Grotesk Bold"/>
                <a:sym typeface="HK Grotesk Bold"/>
              </a:rPr>
              <a:t>Data Science Analyst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14" id="14"/>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MY PROJECTS</a:t>
            </a:r>
          </a:p>
        </p:txBody>
      </p:sp>
      <p:sp>
        <p:nvSpPr>
          <p:cNvPr name="Freeform 15" id="15"/>
          <p:cNvSpPr/>
          <p:nvPr/>
        </p:nvSpPr>
        <p:spPr>
          <a:xfrm flipH="false" flipV="false" rot="0">
            <a:off x="3097051" y="3370453"/>
            <a:ext cx="11795823" cy="5779953"/>
          </a:xfrm>
          <a:custGeom>
            <a:avLst/>
            <a:gdLst/>
            <a:ahLst/>
            <a:cxnLst/>
            <a:rect r="r" b="b" t="t" l="l"/>
            <a:pathLst>
              <a:path h="5779953" w="11795823">
                <a:moveTo>
                  <a:pt x="0" y="0"/>
                </a:moveTo>
                <a:lnTo>
                  <a:pt x="11795823" y="0"/>
                </a:lnTo>
                <a:lnTo>
                  <a:pt x="11795823" y="5779953"/>
                </a:lnTo>
                <a:lnTo>
                  <a:pt x="0" y="5779953"/>
                </a:lnTo>
                <a:lnTo>
                  <a:pt x="0" y="0"/>
                </a:lnTo>
                <a:close/>
              </a:path>
            </a:pathLst>
          </a:custGeom>
          <a:blipFill>
            <a:blip r:embed="rId3"/>
            <a:stretch>
              <a:fillRect l="0" t="0" r="0" b="0"/>
            </a:stretch>
          </a:blipFill>
        </p:spPr>
      </p:sp>
      <p:sp>
        <p:nvSpPr>
          <p:cNvPr name="TextBox 16" id="16"/>
          <p:cNvSpPr txBox="true"/>
          <p:nvPr/>
        </p:nvSpPr>
        <p:spPr>
          <a:xfrm rot="0">
            <a:off x="5586630" y="9630855"/>
            <a:ext cx="7972651"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Memanggil/Memasukkan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14" id="14"/>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OUTPUT:</a:t>
            </a:r>
          </a:p>
        </p:txBody>
      </p:sp>
      <p:sp>
        <p:nvSpPr>
          <p:cNvPr name="Freeform 15" id="15"/>
          <p:cNvSpPr/>
          <p:nvPr/>
        </p:nvSpPr>
        <p:spPr>
          <a:xfrm flipH="false" flipV="false" rot="0">
            <a:off x="569735" y="3703497"/>
            <a:ext cx="10353885" cy="5254597"/>
          </a:xfrm>
          <a:custGeom>
            <a:avLst/>
            <a:gdLst/>
            <a:ahLst/>
            <a:cxnLst/>
            <a:rect r="r" b="b" t="t" l="l"/>
            <a:pathLst>
              <a:path h="5254597" w="10353885">
                <a:moveTo>
                  <a:pt x="0" y="0"/>
                </a:moveTo>
                <a:lnTo>
                  <a:pt x="10353885" y="0"/>
                </a:lnTo>
                <a:lnTo>
                  <a:pt x="10353885" y="5254596"/>
                </a:lnTo>
                <a:lnTo>
                  <a:pt x="0" y="5254596"/>
                </a:lnTo>
                <a:lnTo>
                  <a:pt x="0" y="0"/>
                </a:lnTo>
                <a:close/>
              </a:path>
            </a:pathLst>
          </a:custGeom>
          <a:blipFill>
            <a:blip r:embed="rId3"/>
            <a:stretch>
              <a:fillRect l="0" t="0" r="0" b="0"/>
            </a:stretch>
          </a:blipFill>
        </p:spPr>
      </p:sp>
      <p:sp>
        <p:nvSpPr>
          <p:cNvPr name="Freeform 16" id="16"/>
          <p:cNvSpPr/>
          <p:nvPr/>
        </p:nvSpPr>
        <p:spPr>
          <a:xfrm flipH="false" flipV="false" rot="0">
            <a:off x="11351796" y="3703497"/>
            <a:ext cx="6359730" cy="5254597"/>
          </a:xfrm>
          <a:custGeom>
            <a:avLst/>
            <a:gdLst/>
            <a:ahLst/>
            <a:cxnLst/>
            <a:rect r="r" b="b" t="t" l="l"/>
            <a:pathLst>
              <a:path h="5254597" w="6359730">
                <a:moveTo>
                  <a:pt x="0" y="0"/>
                </a:moveTo>
                <a:lnTo>
                  <a:pt x="6359731" y="0"/>
                </a:lnTo>
                <a:lnTo>
                  <a:pt x="6359731" y="5254596"/>
                </a:lnTo>
                <a:lnTo>
                  <a:pt x="0" y="5254596"/>
                </a:lnTo>
                <a:lnTo>
                  <a:pt x="0" y="0"/>
                </a:lnTo>
                <a:close/>
              </a:path>
            </a:pathLst>
          </a:custGeom>
          <a:blipFill>
            <a:blip r:embed="rId4"/>
            <a:stretch>
              <a:fillRect l="0" t="0" r="0" b="0"/>
            </a:stretch>
          </a:blipFill>
        </p:spPr>
      </p:sp>
      <p:sp>
        <p:nvSpPr>
          <p:cNvPr name="TextBox 17" id="17"/>
          <p:cNvSpPr txBox="true"/>
          <p:nvPr/>
        </p:nvSpPr>
        <p:spPr>
          <a:xfrm rot="0">
            <a:off x="4814236" y="9573705"/>
            <a:ext cx="1864882"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Dataset</a:t>
            </a:r>
          </a:p>
        </p:txBody>
      </p:sp>
      <p:sp>
        <p:nvSpPr>
          <p:cNvPr name="TextBox 18" id="18"/>
          <p:cNvSpPr txBox="true"/>
          <p:nvPr/>
        </p:nvSpPr>
        <p:spPr>
          <a:xfrm rot="0">
            <a:off x="13500887" y="9573705"/>
            <a:ext cx="3171168"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Ringkasan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14" id="14"/>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OUTPUT:</a:t>
            </a:r>
          </a:p>
        </p:txBody>
      </p:sp>
      <p:sp>
        <p:nvSpPr>
          <p:cNvPr name="Freeform 15" id="15"/>
          <p:cNvSpPr/>
          <p:nvPr/>
        </p:nvSpPr>
        <p:spPr>
          <a:xfrm flipH="false" flipV="false" rot="0">
            <a:off x="3732178" y="3204837"/>
            <a:ext cx="3722256" cy="6053463"/>
          </a:xfrm>
          <a:custGeom>
            <a:avLst/>
            <a:gdLst/>
            <a:ahLst/>
            <a:cxnLst/>
            <a:rect r="r" b="b" t="t" l="l"/>
            <a:pathLst>
              <a:path h="6053463" w="3722256">
                <a:moveTo>
                  <a:pt x="0" y="0"/>
                </a:moveTo>
                <a:lnTo>
                  <a:pt x="3722256" y="0"/>
                </a:lnTo>
                <a:lnTo>
                  <a:pt x="3722256" y="6053463"/>
                </a:lnTo>
                <a:lnTo>
                  <a:pt x="0" y="6053463"/>
                </a:lnTo>
                <a:lnTo>
                  <a:pt x="0" y="0"/>
                </a:lnTo>
                <a:close/>
              </a:path>
            </a:pathLst>
          </a:custGeom>
          <a:blipFill>
            <a:blip r:embed="rId3"/>
            <a:stretch>
              <a:fillRect l="0" t="0" r="0" b="0"/>
            </a:stretch>
          </a:blipFill>
        </p:spPr>
      </p:sp>
      <p:sp>
        <p:nvSpPr>
          <p:cNvPr name="Freeform 16" id="16"/>
          <p:cNvSpPr/>
          <p:nvPr/>
        </p:nvSpPr>
        <p:spPr>
          <a:xfrm flipH="false" flipV="false" rot="0">
            <a:off x="8590545" y="3204837"/>
            <a:ext cx="7744374" cy="6053463"/>
          </a:xfrm>
          <a:custGeom>
            <a:avLst/>
            <a:gdLst/>
            <a:ahLst/>
            <a:cxnLst/>
            <a:rect r="r" b="b" t="t" l="l"/>
            <a:pathLst>
              <a:path h="6053463" w="7744374">
                <a:moveTo>
                  <a:pt x="0" y="0"/>
                </a:moveTo>
                <a:lnTo>
                  <a:pt x="7744374" y="0"/>
                </a:lnTo>
                <a:lnTo>
                  <a:pt x="7744374" y="6053463"/>
                </a:lnTo>
                <a:lnTo>
                  <a:pt x="0" y="6053463"/>
                </a:lnTo>
                <a:lnTo>
                  <a:pt x="0" y="0"/>
                </a:lnTo>
                <a:close/>
              </a:path>
            </a:pathLst>
          </a:custGeom>
          <a:blipFill>
            <a:blip r:embed="rId4"/>
            <a:stretch>
              <a:fillRect l="0" t="0" r="0" b="0"/>
            </a:stretch>
          </a:blipFill>
        </p:spPr>
      </p:sp>
      <p:sp>
        <p:nvSpPr>
          <p:cNvPr name="TextBox 17" id="17"/>
          <p:cNvSpPr txBox="true"/>
          <p:nvPr/>
        </p:nvSpPr>
        <p:spPr>
          <a:xfrm rot="0">
            <a:off x="4043027" y="9621330"/>
            <a:ext cx="3100558"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Missing Values</a:t>
            </a:r>
          </a:p>
        </p:txBody>
      </p:sp>
      <p:sp>
        <p:nvSpPr>
          <p:cNvPr name="TextBox 18" id="18"/>
          <p:cNvSpPr txBox="true"/>
          <p:nvPr/>
        </p:nvSpPr>
        <p:spPr>
          <a:xfrm rot="0">
            <a:off x="10524098" y="9621330"/>
            <a:ext cx="4371539"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Statistical Summary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14" id="14"/>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OUTPUT:</a:t>
            </a:r>
          </a:p>
        </p:txBody>
      </p:sp>
      <p:sp>
        <p:nvSpPr>
          <p:cNvPr name="TextBox 15" id="15"/>
          <p:cNvSpPr txBox="true"/>
          <p:nvPr/>
        </p:nvSpPr>
        <p:spPr>
          <a:xfrm rot="0">
            <a:off x="7982076" y="9668955"/>
            <a:ext cx="2323848"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Duplicate</a:t>
            </a:r>
          </a:p>
        </p:txBody>
      </p:sp>
      <p:sp>
        <p:nvSpPr>
          <p:cNvPr name="Freeform 16" id="16"/>
          <p:cNvSpPr/>
          <p:nvPr/>
        </p:nvSpPr>
        <p:spPr>
          <a:xfrm flipH="false" flipV="false" rot="0">
            <a:off x="781136" y="3516510"/>
            <a:ext cx="8791820" cy="2489397"/>
          </a:xfrm>
          <a:custGeom>
            <a:avLst/>
            <a:gdLst/>
            <a:ahLst/>
            <a:cxnLst/>
            <a:rect r="r" b="b" t="t" l="l"/>
            <a:pathLst>
              <a:path h="2489397" w="8791820">
                <a:moveTo>
                  <a:pt x="0" y="0"/>
                </a:moveTo>
                <a:lnTo>
                  <a:pt x="8791820" y="0"/>
                </a:lnTo>
                <a:lnTo>
                  <a:pt x="8791820" y="2489396"/>
                </a:lnTo>
                <a:lnTo>
                  <a:pt x="0" y="2489396"/>
                </a:lnTo>
                <a:lnTo>
                  <a:pt x="0" y="0"/>
                </a:lnTo>
                <a:close/>
              </a:path>
            </a:pathLst>
          </a:custGeom>
          <a:blipFill>
            <a:blip r:embed="rId3"/>
            <a:stretch>
              <a:fillRect l="0" t="0" r="0" b="0"/>
            </a:stretch>
          </a:blipFill>
        </p:spPr>
      </p:sp>
      <p:sp>
        <p:nvSpPr>
          <p:cNvPr name="Freeform 17" id="17"/>
          <p:cNvSpPr/>
          <p:nvPr/>
        </p:nvSpPr>
        <p:spPr>
          <a:xfrm flipH="false" flipV="false" rot="0">
            <a:off x="8089982" y="5499762"/>
            <a:ext cx="9169318" cy="3758538"/>
          </a:xfrm>
          <a:custGeom>
            <a:avLst/>
            <a:gdLst/>
            <a:ahLst/>
            <a:cxnLst/>
            <a:rect r="r" b="b" t="t" l="l"/>
            <a:pathLst>
              <a:path h="3758538" w="9169318">
                <a:moveTo>
                  <a:pt x="0" y="0"/>
                </a:moveTo>
                <a:lnTo>
                  <a:pt x="9169318" y="0"/>
                </a:lnTo>
                <a:lnTo>
                  <a:pt x="9169318" y="3758538"/>
                </a:lnTo>
                <a:lnTo>
                  <a:pt x="0" y="3758538"/>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1028700" y="3917739"/>
            <a:ext cx="7315200" cy="4114800"/>
          </a:xfrm>
          <a:custGeom>
            <a:avLst/>
            <a:gdLst/>
            <a:ahLst/>
            <a:cxnLst/>
            <a:rect r="r" b="b" t="t" l="l"/>
            <a:pathLst>
              <a:path h="4114800" w="7315200">
                <a:moveTo>
                  <a:pt x="0" y="0"/>
                </a:moveTo>
                <a:lnTo>
                  <a:pt x="7315200" y="0"/>
                </a:lnTo>
                <a:lnTo>
                  <a:pt x="7315200" y="4114800"/>
                </a:lnTo>
                <a:lnTo>
                  <a:pt x="0" y="4114800"/>
                </a:lnTo>
                <a:lnTo>
                  <a:pt x="0" y="0"/>
                </a:lnTo>
                <a:close/>
              </a:path>
            </a:pathLst>
          </a:custGeom>
          <a:blipFill>
            <a:blip r:embed="rId3"/>
            <a:stretch>
              <a:fillRect l="0" t="0" r="0" b="0"/>
            </a:stretch>
          </a:blipFill>
        </p:spPr>
      </p:sp>
      <p:sp>
        <p:nvSpPr>
          <p:cNvPr name="Freeform 15" id="15"/>
          <p:cNvSpPr/>
          <p:nvPr/>
        </p:nvSpPr>
        <p:spPr>
          <a:xfrm flipH="false" flipV="false" rot="0">
            <a:off x="8950303" y="4375479"/>
            <a:ext cx="8308997" cy="4673811"/>
          </a:xfrm>
          <a:custGeom>
            <a:avLst/>
            <a:gdLst/>
            <a:ahLst/>
            <a:cxnLst/>
            <a:rect r="r" b="b" t="t" l="l"/>
            <a:pathLst>
              <a:path h="4673811" w="8308997">
                <a:moveTo>
                  <a:pt x="0" y="0"/>
                </a:moveTo>
                <a:lnTo>
                  <a:pt x="8308997" y="0"/>
                </a:lnTo>
                <a:lnTo>
                  <a:pt x="8308997" y="4673811"/>
                </a:lnTo>
                <a:lnTo>
                  <a:pt x="0" y="4673811"/>
                </a:lnTo>
                <a:lnTo>
                  <a:pt x="0" y="0"/>
                </a:lnTo>
                <a:close/>
              </a:path>
            </a:pathLst>
          </a:custGeom>
          <a:blipFill>
            <a:blip r:embed="rId4"/>
            <a:stretch>
              <a:fillRect l="0" t="0" r="0" b="0"/>
            </a:stretch>
          </a:blipFill>
        </p:spPr>
      </p:sp>
      <p:sp>
        <p:nvSpPr>
          <p:cNvPr name="TextBox 16" id="16"/>
          <p:cNvSpPr txBox="true"/>
          <p:nvPr/>
        </p:nvSpPr>
        <p:spPr>
          <a:xfrm rot="0">
            <a:off x="1028700" y="1850814"/>
            <a:ext cx="11654247"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DOKUMENTASI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1028700" y="1850814"/>
            <a:ext cx="5453505"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DAY 4 -</a:t>
            </a:r>
          </a:p>
        </p:txBody>
      </p:sp>
      <p:grpSp>
        <p:nvGrpSpPr>
          <p:cNvPr name="Group 4" id="4"/>
          <p:cNvGrpSpPr/>
          <p:nvPr/>
        </p:nvGrpSpPr>
        <p:grpSpPr>
          <a:xfrm rot="0">
            <a:off x="1028700" y="4515697"/>
            <a:ext cx="6794310" cy="4397768"/>
            <a:chOff x="0" y="0"/>
            <a:chExt cx="926247" cy="599534"/>
          </a:xfrm>
        </p:grpSpPr>
        <p:sp>
          <p:nvSpPr>
            <p:cNvPr name="Freeform 5" id="5"/>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6" id="6"/>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86850" y="4883049"/>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Tujuan Portofolio</a:t>
            </a:r>
          </a:p>
        </p:txBody>
      </p:sp>
      <p:grpSp>
        <p:nvGrpSpPr>
          <p:cNvPr name="Group 8" id="8"/>
          <p:cNvGrpSpPr/>
          <p:nvPr/>
        </p:nvGrpSpPr>
        <p:grpSpPr>
          <a:xfrm rot="0">
            <a:off x="8582707" y="4515697"/>
            <a:ext cx="6794310" cy="4397768"/>
            <a:chOff x="0" y="0"/>
            <a:chExt cx="926247" cy="599534"/>
          </a:xfrm>
        </p:grpSpPr>
        <p:sp>
          <p:nvSpPr>
            <p:cNvPr name="Freeform 9" id="9"/>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10" id="10"/>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840857" y="4875954"/>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Tips Publikasi Portofolio</a:t>
            </a:r>
          </a:p>
        </p:txBody>
      </p:sp>
      <p:sp>
        <p:nvSpPr>
          <p:cNvPr name="AutoShape 12" id="12"/>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3" id="13"/>
          <p:cNvSpPr txBox="true"/>
          <p:nvPr/>
        </p:nvSpPr>
        <p:spPr>
          <a:xfrm rot="0">
            <a:off x="1286850" y="5648487"/>
            <a:ext cx="6278010" cy="30511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Gabungan antara value, skill, and knowledge.</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Membedakan dari kandidat lain.</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Membangun kepercayaan dari klien/perekrut.</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Banyak perusahaan mengecek media sosial dan GitHub saat menilai kandidat.</a:t>
            </a:r>
          </a:p>
        </p:txBody>
      </p:sp>
      <p:sp>
        <p:nvSpPr>
          <p:cNvPr name="TextBox 14" id="14"/>
          <p:cNvSpPr txBox="true"/>
          <p:nvPr/>
        </p:nvSpPr>
        <p:spPr>
          <a:xfrm rot="0">
            <a:off x="8840857" y="5648487"/>
            <a:ext cx="6278010" cy="30511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Buat judul menarik</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Konten deskriptif tapi efektif</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Tampilkan nilai bagi pembaca</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Maksimal 2 kalimat per paragraf </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Letakkan link GitHub di kolom komentar</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Tampilkan preview proyek</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Gunakan hastag yg relevan</a:t>
            </a:r>
          </a:p>
        </p:txBody>
      </p:sp>
      <p:grpSp>
        <p:nvGrpSpPr>
          <p:cNvPr name="Group 15" id="15"/>
          <p:cNvGrpSpPr/>
          <p:nvPr/>
        </p:nvGrpSpPr>
        <p:grpSpPr>
          <a:xfrm rot="0">
            <a:off x="1028700" y="741870"/>
            <a:ext cx="16230600" cy="677208"/>
            <a:chOff x="0" y="0"/>
            <a:chExt cx="21640800" cy="902944"/>
          </a:xfrm>
        </p:grpSpPr>
        <p:grpSp>
          <p:nvGrpSpPr>
            <p:cNvPr name="Group 16" id="16"/>
            <p:cNvGrpSpPr/>
            <p:nvPr/>
          </p:nvGrpSpPr>
          <p:grpSpPr>
            <a:xfrm rot="0">
              <a:off x="0" y="0"/>
              <a:ext cx="6390024" cy="902944"/>
              <a:chOff x="0" y="0"/>
              <a:chExt cx="2876044" cy="406400"/>
            </a:xfrm>
          </p:grpSpPr>
          <p:sp>
            <p:nvSpPr>
              <p:cNvPr name="Freeform 17" id="1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8" id="1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250776" y="0"/>
              <a:ext cx="6390024" cy="902944"/>
              <a:chOff x="0" y="0"/>
              <a:chExt cx="2876044" cy="406400"/>
            </a:xfrm>
          </p:grpSpPr>
          <p:sp>
            <p:nvSpPr>
              <p:cNvPr name="Freeform 20" id="2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21" id="2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23" id="2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24" id="2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25" id="25"/>
          <p:cNvSpPr txBox="true"/>
          <p:nvPr/>
        </p:nvSpPr>
        <p:spPr>
          <a:xfrm rot="0">
            <a:off x="6764645" y="2584239"/>
            <a:ext cx="6736975" cy="762000"/>
          </a:xfrm>
          <a:prstGeom prst="rect">
            <a:avLst/>
          </a:prstGeom>
        </p:spPr>
        <p:txBody>
          <a:bodyPr anchor="t" rtlCol="false" tIns="0" lIns="0" bIns="0" rIns="0">
            <a:spAutoFit/>
          </a:bodyPr>
          <a:lstStyle/>
          <a:p>
            <a:pPr algn="ctr" marL="0" indent="0" lvl="0">
              <a:lnSpc>
                <a:spcPts val="6299"/>
              </a:lnSpc>
            </a:pPr>
            <a:r>
              <a:rPr lang="en-US" sz="4500">
                <a:solidFill>
                  <a:srgbClr val="3C3C3C"/>
                </a:solidFill>
                <a:latin typeface="Loubag"/>
                <a:ea typeface="Loubag"/>
                <a:cs typeface="Loubag"/>
                <a:sym typeface="Loubag"/>
              </a:rPr>
              <a:t>Portofolio Building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2938455" y="3154560"/>
            <a:ext cx="13269001" cy="6103740"/>
          </a:xfrm>
          <a:custGeom>
            <a:avLst/>
            <a:gdLst/>
            <a:ahLst/>
            <a:cxnLst/>
            <a:rect r="r" b="b" t="t" l="l"/>
            <a:pathLst>
              <a:path h="6103740" w="13269001">
                <a:moveTo>
                  <a:pt x="0" y="0"/>
                </a:moveTo>
                <a:lnTo>
                  <a:pt x="13269001" y="0"/>
                </a:lnTo>
                <a:lnTo>
                  <a:pt x="13269001" y="6103740"/>
                </a:lnTo>
                <a:lnTo>
                  <a:pt x="0" y="6103740"/>
                </a:lnTo>
                <a:lnTo>
                  <a:pt x="0" y="0"/>
                </a:lnTo>
                <a:close/>
              </a:path>
            </a:pathLst>
          </a:custGeom>
          <a:blipFill>
            <a:blip r:embed="rId3"/>
            <a:stretch>
              <a:fillRect l="0" t="0" r="0" b="0"/>
            </a:stretch>
          </a:blipFill>
        </p:spPr>
      </p:sp>
      <p:sp>
        <p:nvSpPr>
          <p:cNvPr name="TextBox 15" id="15"/>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MY PROJECTS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4818665" y="4083249"/>
            <a:ext cx="9200091" cy="5175051"/>
          </a:xfrm>
          <a:custGeom>
            <a:avLst/>
            <a:gdLst/>
            <a:ahLst/>
            <a:cxnLst/>
            <a:rect r="r" b="b" t="t" l="l"/>
            <a:pathLst>
              <a:path h="5175051" w="9200091">
                <a:moveTo>
                  <a:pt x="0" y="0"/>
                </a:moveTo>
                <a:lnTo>
                  <a:pt x="9200090" y="0"/>
                </a:lnTo>
                <a:lnTo>
                  <a:pt x="9200090" y="5175051"/>
                </a:lnTo>
                <a:lnTo>
                  <a:pt x="0" y="5175051"/>
                </a:lnTo>
                <a:lnTo>
                  <a:pt x="0" y="0"/>
                </a:lnTo>
                <a:close/>
              </a:path>
            </a:pathLst>
          </a:custGeom>
          <a:blipFill>
            <a:blip r:embed="rId3"/>
            <a:stretch>
              <a:fillRect l="0" t="0" r="0" b="0"/>
            </a:stretch>
          </a:blipFill>
        </p:spPr>
      </p:sp>
      <p:sp>
        <p:nvSpPr>
          <p:cNvPr name="TextBox 15" id="15"/>
          <p:cNvSpPr txBox="true"/>
          <p:nvPr/>
        </p:nvSpPr>
        <p:spPr>
          <a:xfrm rot="0">
            <a:off x="1028700" y="1850814"/>
            <a:ext cx="11654247"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DOKUMENTASI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1028700" y="1850814"/>
            <a:ext cx="5453505"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DAY 5 -</a:t>
            </a:r>
          </a:p>
        </p:txBody>
      </p:sp>
      <p:grpSp>
        <p:nvGrpSpPr>
          <p:cNvPr name="Group 4" id="4"/>
          <p:cNvGrpSpPr/>
          <p:nvPr/>
        </p:nvGrpSpPr>
        <p:grpSpPr>
          <a:xfrm rot="0">
            <a:off x="1028700" y="4515697"/>
            <a:ext cx="6794310" cy="4397768"/>
            <a:chOff x="0" y="0"/>
            <a:chExt cx="926247" cy="599534"/>
          </a:xfrm>
        </p:grpSpPr>
        <p:sp>
          <p:nvSpPr>
            <p:cNvPr name="Freeform 5" id="5"/>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6" id="6"/>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86850" y="4883049"/>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Resume/CV</a:t>
            </a:r>
          </a:p>
        </p:txBody>
      </p:sp>
      <p:grpSp>
        <p:nvGrpSpPr>
          <p:cNvPr name="Group 8" id="8"/>
          <p:cNvGrpSpPr/>
          <p:nvPr/>
        </p:nvGrpSpPr>
        <p:grpSpPr>
          <a:xfrm rot="0">
            <a:off x="8582707" y="4515697"/>
            <a:ext cx="6794310" cy="4397768"/>
            <a:chOff x="0" y="0"/>
            <a:chExt cx="926247" cy="599534"/>
          </a:xfrm>
        </p:grpSpPr>
        <p:sp>
          <p:nvSpPr>
            <p:cNvPr name="Freeform 9" id="9"/>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10" id="10"/>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840857" y="4875954"/>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Isi CV</a:t>
            </a:r>
          </a:p>
        </p:txBody>
      </p:sp>
      <p:sp>
        <p:nvSpPr>
          <p:cNvPr name="AutoShape 12" id="12"/>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3" id="13"/>
          <p:cNvSpPr txBox="true"/>
          <p:nvPr/>
        </p:nvSpPr>
        <p:spPr>
          <a:xfrm rot="0">
            <a:off x="1286850" y="5648487"/>
            <a:ext cx="6278010" cy="2613025"/>
          </a:xfrm>
          <a:prstGeom prst="rect">
            <a:avLst/>
          </a:prstGeom>
        </p:spPr>
        <p:txBody>
          <a:bodyPr anchor="t" rtlCol="false" tIns="0" lIns="0" bIns="0" rIns="0">
            <a:spAutoFit/>
          </a:bodyPr>
          <a:lstStyle/>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77% perekrutan menolak lamaran kerja yg berisi typo/tata bahasa buruk.</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39% manajer HR hanya melihat lamaran kurang dari 1 menit.</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9% menghabiskan kurang dari 30 detik untuk menyaring CV atau lamaran kerja.</a:t>
            </a:r>
          </a:p>
        </p:txBody>
      </p:sp>
      <p:sp>
        <p:nvSpPr>
          <p:cNvPr name="TextBox 14" id="14"/>
          <p:cNvSpPr txBox="true"/>
          <p:nvPr/>
        </p:nvSpPr>
        <p:spPr>
          <a:xfrm rot="0">
            <a:off x="8840857" y="5648487"/>
            <a:ext cx="6278010" cy="21748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Personal Detail</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Profile Summary</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Professional/Organizational Experience</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Educational Background</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Skill (Technical &amp; Soft skill, Languange)</a:t>
            </a:r>
          </a:p>
        </p:txBody>
      </p:sp>
      <p:grpSp>
        <p:nvGrpSpPr>
          <p:cNvPr name="Group 15" id="15"/>
          <p:cNvGrpSpPr/>
          <p:nvPr/>
        </p:nvGrpSpPr>
        <p:grpSpPr>
          <a:xfrm rot="0">
            <a:off x="1028700" y="741870"/>
            <a:ext cx="16230600" cy="677208"/>
            <a:chOff x="0" y="0"/>
            <a:chExt cx="21640800" cy="902944"/>
          </a:xfrm>
        </p:grpSpPr>
        <p:grpSp>
          <p:nvGrpSpPr>
            <p:cNvPr name="Group 16" id="16"/>
            <p:cNvGrpSpPr/>
            <p:nvPr/>
          </p:nvGrpSpPr>
          <p:grpSpPr>
            <a:xfrm rot="0">
              <a:off x="0" y="0"/>
              <a:ext cx="6390024" cy="902944"/>
              <a:chOff x="0" y="0"/>
              <a:chExt cx="2876044" cy="406400"/>
            </a:xfrm>
          </p:grpSpPr>
          <p:sp>
            <p:nvSpPr>
              <p:cNvPr name="Freeform 17" id="1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8" id="1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250776" y="0"/>
              <a:ext cx="6390024" cy="902944"/>
              <a:chOff x="0" y="0"/>
              <a:chExt cx="2876044" cy="406400"/>
            </a:xfrm>
          </p:grpSpPr>
          <p:sp>
            <p:nvSpPr>
              <p:cNvPr name="Freeform 20" id="2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21" id="2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23" id="2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24" id="2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25" id="25"/>
          <p:cNvSpPr txBox="true"/>
          <p:nvPr/>
        </p:nvSpPr>
        <p:spPr>
          <a:xfrm rot="0">
            <a:off x="6764645" y="2584239"/>
            <a:ext cx="6736975" cy="762000"/>
          </a:xfrm>
          <a:prstGeom prst="rect">
            <a:avLst/>
          </a:prstGeom>
        </p:spPr>
        <p:txBody>
          <a:bodyPr anchor="t" rtlCol="false" tIns="0" lIns="0" bIns="0" rIns="0">
            <a:spAutoFit/>
          </a:bodyPr>
          <a:lstStyle/>
          <a:p>
            <a:pPr algn="ctr" marL="0" indent="0" lvl="0">
              <a:lnSpc>
                <a:spcPts val="6299"/>
              </a:lnSpc>
            </a:pPr>
            <a:r>
              <a:rPr lang="en-US" sz="4500">
                <a:solidFill>
                  <a:srgbClr val="3C3C3C"/>
                </a:solidFill>
                <a:latin typeface="Loubag"/>
                <a:ea typeface="Loubag"/>
                <a:cs typeface="Loubag"/>
                <a:sym typeface="Loubag"/>
              </a:rPr>
              <a:t>Building An Impressive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1028700" y="3917739"/>
            <a:ext cx="8140666" cy="4579124"/>
          </a:xfrm>
          <a:custGeom>
            <a:avLst/>
            <a:gdLst/>
            <a:ahLst/>
            <a:cxnLst/>
            <a:rect r="r" b="b" t="t" l="l"/>
            <a:pathLst>
              <a:path h="4579124" w="8140666">
                <a:moveTo>
                  <a:pt x="0" y="0"/>
                </a:moveTo>
                <a:lnTo>
                  <a:pt x="8140666" y="0"/>
                </a:lnTo>
                <a:lnTo>
                  <a:pt x="8140666" y="4579125"/>
                </a:lnTo>
                <a:lnTo>
                  <a:pt x="0" y="4579125"/>
                </a:lnTo>
                <a:lnTo>
                  <a:pt x="0" y="0"/>
                </a:lnTo>
                <a:close/>
              </a:path>
            </a:pathLst>
          </a:custGeom>
          <a:blipFill>
            <a:blip r:embed="rId3"/>
            <a:stretch>
              <a:fillRect l="0" t="0" r="0" b="0"/>
            </a:stretch>
          </a:blipFill>
        </p:spPr>
      </p:sp>
      <p:sp>
        <p:nvSpPr>
          <p:cNvPr name="Freeform 15" id="15"/>
          <p:cNvSpPr/>
          <p:nvPr/>
        </p:nvSpPr>
        <p:spPr>
          <a:xfrm flipH="false" flipV="false" rot="0">
            <a:off x="9429540" y="4854060"/>
            <a:ext cx="7829760" cy="4404240"/>
          </a:xfrm>
          <a:custGeom>
            <a:avLst/>
            <a:gdLst/>
            <a:ahLst/>
            <a:cxnLst/>
            <a:rect r="r" b="b" t="t" l="l"/>
            <a:pathLst>
              <a:path h="4404240" w="7829760">
                <a:moveTo>
                  <a:pt x="0" y="0"/>
                </a:moveTo>
                <a:lnTo>
                  <a:pt x="7829760" y="0"/>
                </a:lnTo>
                <a:lnTo>
                  <a:pt x="7829760" y="4404240"/>
                </a:lnTo>
                <a:lnTo>
                  <a:pt x="0" y="4404240"/>
                </a:lnTo>
                <a:lnTo>
                  <a:pt x="0" y="0"/>
                </a:lnTo>
                <a:close/>
              </a:path>
            </a:pathLst>
          </a:custGeom>
          <a:blipFill>
            <a:blip r:embed="rId4"/>
            <a:stretch>
              <a:fillRect l="0" t="0" r="0" b="0"/>
            </a:stretch>
          </a:blipFill>
        </p:spPr>
      </p:sp>
      <p:sp>
        <p:nvSpPr>
          <p:cNvPr name="TextBox 16" id="16"/>
          <p:cNvSpPr txBox="true"/>
          <p:nvPr/>
        </p:nvSpPr>
        <p:spPr>
          <a:xfrm rot="0">
            <a:off x="1028700" y="1850814"/>
            <a:ext cx="11654247"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DOKUMENTASI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a:grpSpLocks noChangeAspect="true"/>
          </p:cNvGrpSpPr>
          <p:nvPr/>
        </p:nvGrpSpPr>
        <p:grpSpPr>
          <a:xfrm rot="0">
            <a:off x="11262925" y="1826663"/>
            <a:ext cx="5996375" cy="6953229"/>
            <a:chOff x="0" y="0"/>
            <a:chExt cx="7548118" cy="8752586"/>
          </a:xfrm>
        </p:grpSpPr>
        <p:sp>
          <p:nvSpPr>
            <p:cNvPr name="Freeform 5" id="5"/>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3"/>
              <a:stretch>
                <a:fillRect l="0" t="-19698" r="0" b="-19698"/>
              </a:stretch>
            </a:blipFill>
          </p:spPr>
        </p:sp>
        <p:sp>
          <p:nvSpPr>
            <p:cNvPr name="Freeform 6" id="6"/>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3C3C3C"/>
            </a:solidFill>
          </p:spPr>
        </p:sp>
      </p:grpSp>
      <p:sp>
        <p:nvSpPr>
          <p:cNvPr name="TextBox 7" id="7"/>
          <p:cNvSpPr txBox="true"/>
          <p:nvPr/>
        </p:nvSpPr>
        <p:spPr>
          <a:xfrm rot="0">
            <a:off x="1028700" y="1908092"/>
            <a:ext cx="6476535" cy="2128988"/>
          </a:xfrm>
          <a:prstGeom prst="rect">
            <a:avLst/>
          </a:prstGeom>
        </p:spPr>
        <p:txBody>
          <a:bodyPr anchor="t" rtlCol="false" tIns="0" lIns="0" bIns="0" rIns="0">
            <a:spAutoFit/>
          </a:bodyPr>
          <a:lstStyle/>
          <a:p>
            <a:pPr algn="l">
              <a:lnSpc>
                <a:spcPts val="17412"/>
              </a:lnSpc>
            </a:pPr>
            <a:r>
              <a:rPr lang="en-US" sz="12437">
                <a:solidFill>
                  <a:srgbClr val="39425E"/>
                </a:solidFill>
                <a:latin typeface="Loubag"/>
                <a:ea typeface="Loubag"/>
                <a:cs typeface="Loubag"/>
                <a:sym typeface="Loubag"/>
              </a:rPr>
              <a:t>HELLO!</a:t>
            </a:r>
          </a:p>
        </p:txBody>
      </p:sp>
      <p:sp>
        <p:nvSpPr>
          <p:cNvPr name="TextBox 8" id="8"/>
          <p:cNvSpPr txBox="true"/>
          <p:nvPr/>
        </p:nvSpPr>
        <p:spPr>
          <a:xfrm rot="0">
            <a:off x="1028700" y="4023574"/>
            <a:ext cx="9374067" cy="2056446"/>
          </a:xfrm>
          <a:prstGeom prst="rect">
            <a:avLst/>
          </a:prstGeom>
        </p:spPr>
        <p:txBody>
          <a:bodyPr anchor="t" rtlCol="false" tIns="0" lIns="0" bIns="0" rIns="0">
            <a:spAutoFit/>
          </a:bodyPr>
          <a:lstStyle/>
          <a:p>
            <a:pPr algn="l">
              <a:lnSpc>
                <a:spcPts val="16852"/>
              </a:lnSpc>
            </a:pPr>
            <a:r>
              <a:rPr lang="en-US" sz="12037">
                <a:solidFill>
                  <a:srgbClr val="3C3C3C"/>
                </a:solidFill>
                <a:latin typeface="Loubag"/>
                <a:ea typeface="Loubag"/>
                <a:cs typeface="Loubag"/>
                <a:sym typeface="Loubag"/>
              </a:rPr>
              <a:t>I’M SABRINA</a:t>
            </a:r>
          </a:p>
        </p:txBody>
      </p:sp>
      <p:sp>
        <p:nvSpPr>
          <p:cNvPr name="TextBox 9" id="9"/>
          <p:cNvSpPr txBox="true"/>
          <p:nvPr/>
        </p:nvSpPr>
        <p:spPr>
          <a:xfrm rot="0">
            <a:off x="1028700" y="6512306"/>
            <a:ext cx="9374067" cy="2613025"/>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3C3C3C"/>
                </a:solidFill>
                <a:latin typeface="HK Grotesk"/>
                <a:ea typeface="HK Grotesk"/>
                <a:cs typeface="HK Grotesk"/>
                <a:sym typeface="HK Grotesk"/>
              </a:rPr>
              <a:t>Saya merupakan lulusan S1 Teknik Industri UPN “Veteran” Jawa Timur. Selama berkuliah saya aktif dalam berbagai organisasi, kepanitiaan, dan menjadi asisten laboratorium. Saya tertarik dengan data analyst, hal ini saya kembangkan dengan mengikuti bootcamp yang diselenggarakan oleh Dibimbing.id bertema “Faculty of Data: Data Science and Analyst”. </a:t>
            </a:r>
          </a:p>
        </p:txBody>
      </p:sp>
      <p:grpSp>
        <p:nvGrpSpPr>
          <p:cNvPr name="Group 10" id="10"/>
          <p:cNvGrpSpPr/>
          <p:nvPr/>
        </p:nvGrpSpPr>
        <p:grpSpPr>
          <a:xfrm rot="0">
            <a:off x="1028700" y="741870"/>
            <a:ext cx="16230600" cy="677208"/>
            <a:chOff x="0" y="0"/>
            <a:chExt cx="21640800" cy="902944"/>
          </a:xfrm>
        </p:grpSpPr>
        <p:grpSp>
          <p:nvGrpSpPr>
            <p:cNvPr name="Group 11" id="11"/>
            <p:cNvGrpSpPr/>
            <p:nvPr/>
          </p:nvGrpSpPr>
          <p:grpSpPr>
            <a:xfrm rot="0">
              <a:off x="0" y="0"/>
              <a:ext cx="6390024" cy="902944"/>
              <a:chOff x="0" y="0"/>
              <a:chExt cx="2876044" cy="406400"/>
            </a:xfrm>
          </p:grpSpPr>
          <p:sp>
            <p:nvSpPr>
              <p:cNvPr name="Freeform 12" id="12"/>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3" id="13"/>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250776" y="0"/>
              <a:ext cx="6390024" cy="902944"/>
              <a:chOff x="0" y="0"/>
              <a:chExt cx="2876044" cy="406400"/>
            </a:xfrm>
          </p:grpSpPr>
          <p:sp>
            <p:nvSpPr>
              <p:cNvPr name="Freeform 15" id="15"/>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6" id="16"/>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8" id="18"/>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9" id="19"/>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2517761" y="4867275"/>
            <a:ext cx="13419998" cy="2463165"/>
          </a:xfrm>
          <a:prstGeom prst="rect">
            <a:avLst/>
          </a:prstGeom>
        </p:spPr>
        <p:txBody>
          <a:bodyPr anchor="t" rtlCol="false" tIns="0" lIns="0" bIns="0" rIns="0">
            <a:spAutoFit/>
          </a:bodyPr>
          <a:lstStyle/>
          <a:p>
            <a:pPr algn="ctr">
              <a:lnSpc>
                <a:spcPts val="20160"/>
              </a:lnSpc>
            </a:pPr>
            <a:r>
              <a:rPr lang="en-US" sz="14400">
                <a:solidFill>
                  <a:srgbClr val="3C3C3C"/>
                </a:solidFill>
                <a:latin typeface="Burgues Script"/>
                <a:ea typeface="Burgues Script"/>
                <a:cs typeface="Burgues Script"/>
                <a:sym typeface="Burgues Script"/>
              </a:rPr>
              <a:t>for your attention</a:t>
            </a:r>
          </a:p>
        </p:txBody>
      </p:sp>
      <p:sp>
        <p:nvSpPr>
          <p:cNvPr name="TextBox 4" id="4"/>
          <p:cNvSpPr txBox="true"/>
          <p:nvPr/>
        </p:nvSpPr>
        <p:spPr>
          <a:xfrm rot="0">
            <a:off x="1464925" y="2090687"/>
            <a:ext cx="15358149" cy="3426292"/>
          </a:xfrm>
          <a:prstGeom prst="rect">
            <a:avLst/>
          </a:prstGeom>
        </p:spPr>
        <p:txBody>
          <a:bodyPr anchor="t" rtlCol="false" tIns="0" lIns="0" bIns="0" rIns="0">
            <a:spAutoFit/>
          </a:bodyPr>
          <a:lstStyle/>
          <a:p>
            <a:pPr algn="ctr">
              <a:lnSpc>
                <a:spcPts val="28041"/>
              </a:lnSpc>
            </a:pPr>
            <a:r>
              <a:rPr lang="en-US" sz="20029" spc="-160">
                <a:solidFill>
                  <a:srgbClr val="39425E"/>
                </a:solidFill>
                <a:latin typeface="Loubag"/>
                <a:ea typeface="Loubag"/>
                <a:cs typeface="Loubag"/>
                <a:sym typeface="Loubag"/>
              </a:rPr>
              <a:t>THANK YOU</a:t>
            </a:r>
          </a:p>
        </p:txBody>
      </p:sp>
      <p:grpSp>
        <p:nvGrpSpPr>
          <p:cNvPr name="Group 5" id="5"/>
          <p:cNvGrpSpPr/>
          <p:nvPr/>
        </p:nvGrpSpPr>
        <p:grpSpPr>
          <a:xfrm rot="0">
            <a:off x="1028700" y="741870"/>
            <a:ext cx="16230600" cy="677208"/>
            <a:chOff x="0" y="0"/>
            <a:chExt cx="21640800" cy="902944"/>
          </a:xfrm>
        </p:grpSpPr>
        <p:grpSp>
          <p:nvGrpSpPr>
            <p:cNvPr name="Group 6" id="6"/>
            <p:cNvGrpSpPr/>
            <p:nvPr/>
          </p:nvGrpSpPr>
          <p:grpSpPr>
            <a:xfrm rot="0">
              <a:off x="0" y="0"/>
              <a:ext cx="6390024" cy="902944"/>
              <a:chOff x="0" y="0"/>
              <a:chExt cx="2876044" cy="406400"/>
            </a:xfrm>
          </p:grpSpPr>
          <p:sp>
            <p:nvSpPr>
              <p:cNvPr name="Freeform 7" id="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8" id="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250776" y="0"/>
              <a:ext cx="6390024" cy="902944"/>
              <a:chOff x="0" y="0"/>
              <a:chExt cx="2876044" cy="406400"/>
            </a:xfrm>
          </p:grpSpPr>
          <p:sp>
            <p:nvSpPr>
              <p:cNvPr name="Freeform 10" id="1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1" id="1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3" id="1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4" id="1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grpSp>
        <p:nvGrpSpPr>
          <p:cNvPr name="Group 15" id="15"/>
          <p:cNvGrpSpPr/>
          <p:nvPr/>
        </p:nvGrpSpPr>
        <p:grpSpPr>
          <a:xfrm rot="0">
            <a:off x="1028700" y="8583277"/>
            <a:ext cx="5757016" cy="650912"/>
            <a:chOff x="0" y="0"/>
            <a:chExt cx="7676021" cy="867882"/>
          </a:xfrm>
        </p:grpSpPr>
        <p:sp>
          <p:nvSpPr>
            <p:cNvPr name="Freeform 16" id="16"/>
            <p:cNvSpPr/>
            <p:nvPr/>
          </p:nvSpPr>
          <p:spPr>
            <a:xfrm flipH="false" flipV="false" rot="0">
              <a:off x="0" y="0"/>
              <a:ext cx="867882" cy="867882"/>
            </a:xfrm>
            <a:custGeom>
              <a:avLst/>
              <a:gdLst/>
              <a:ahLst/>
              <a:cxnLst/>
              <a:rect r="r" b="b" t="t" l="l"/>
              <a:pathLst>
                <a:path h="867882" w="867882">
                  <a:moveTo>
                    <a:pt x="0" y="0"/>
                  </a:moveTo>
                  <a:lnTo>
                    <a:pt x="867882" y="0"/>
                  </a:lnTo>
                  <a:lnTo>
                    <a:pt x="867882" y="867882"/>
                  </a:lnTo>
                  <a:lnTo>
                    <a:pt x="0" y="867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073220" y="62466"/>
              <a:ext cx="6602802" cy="676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C3C3C"/>
                  </a:solidFill>
                  <a:latin typeface="HK Grotesk"/>
                  <a:ea typeface="HK Grotesk"/>
                  <a:cs typeface="HK Grotesk"/>
                  <a:sym typeface="HK Grotesk"/>
                </a:rPr>
                <a:t>https://github.com/sbrnsal28</a:t>
              </a:r>
            </a:p>
          </p:txBody>
        </p:sp>
      </p:grpSp>
      <p:grpSp>
        <p:nvGrpSpPr>
          <p:cNvPr name="Group 18" id="18"/>
          <p:cNvGrpSpPr/>
          <p:nvPr/>
        </p:nvGrpSpPr>
        <p:grpSpPr>
          <a:xfrm rot="0">
            <a:off x="1028700" y="7764752"/>
            <a:ext cx="3790977" cy="650912"/>
            <a:chOff x="0" y="0"/>
            <a:chExt cx="5054636" cy="867882"/>
          </a:xfrm>
        </p:grpSpPr>
        <p:sp>
          <p:nvSpPr>
            <p:cNvPr name="Freeform 19" id="19"/>
            <p:cNvSpPr/>
            <p:nvPr/>
          </p:nvSpPr>
          <p:spPr>
            <a:xfrm flipH="false" flipV="false" rot="0">
              <a:off x="0" y="0"/>
              <a:ext cx="867882" cy="867882"/>
            </a:xfrm>
            <a:custGeom>
              <a:avLst/>
              <a:gdLst/>
              <a:ahLst/>
              <a:cxnLst/>
              <a:rect r="r" b="b" t="t" l="l"/>
              <a:pathLst>
                <a:path h="867882" w="867882">
                  <a:moveTo>
                    <a:pt x="0" y="0"/>
                  </a:moveTo>
                  <a:lnTo>
                    <a:pt x="867882" y="0"/>
                  </a:lnTo>
                  <a:lnTo>
                    <a:pt x="867882" y="867882"/>
                  </a:lnTo>
                  <a:lnTo>
                    <a:pt x="0" y="8678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73220" y="113266"/>
              <a:ext cx="3981417" cy="676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C3C3C"/>
                  </a:solidFill>
                  <a:latin typeface="HK Grotesk"/>
                  <a:ea typeface="HK Grotesk"/>
                  <a:cs typeface="HK Grotesk"/>
                  <a:sym typeface="HK Grotesk"/>
                </a:rPr>
                <a:t>082110196549</a:t>
              </a:r>
            </a:p>
          </p:txBody>
        </p:sp>
      </p:grpSp>
      <p:grpSp>
        <p:nvGrpSpPr>
          <p:cNvPr name="Group 21" id="21"/>
          <p:cNvGrpSpPr/>
          <p:nvPr/>
        </p:nvGrpSpPr>
        <p:grpSpPr>
          <a:xfrm rot="0">
            <a:off x="1028700" y="9334500"/>
            <a:ext cx="6166562" cy="650912"/>
            <a:chOff x="0" y="0"/>
            <a:chExt cx="8222083" cy="867882"/>
          </a:xfrm>
        </p:grpSpPr>
        <p:sp>
          <p:nvSpPr>
            <p:cNvPr name="Freeform 22" id="22"/>
            <p:cNvSpPr/>
            <p:nvPr/>
          </p:nvSpPr>
          <p:spPr>
            <a:xfrm flipH="false" flipV="false" rot="0">
              <a:off x="0" y="0"/>
              <a:ext cx="867882" cy="867882"/>
            </a:xfrm>
            <a:custGeom>
              <a:avLst/>
              <a:gdLst/>
              <a:ahLst/>
              <a:cxnLst/>
              <a:rect r="r" b="b" t="t" l="l"/>
              <a:pathLst>
                <a:path h="867882" w="867882">
                  <a:moveTo>
                    <a:pt x="0" y="0"/>
                  </a:moveTo>
                  <a:lnTo>
                    <a:pt x="867882" y="0"/>
                  </a:lnTo>
                  <a:lnTo>
                    <a:pt x="867882" y="867882"/>
                  </a:lnTo>
                  <a:lnTo>
                    <a:pt x="0" y="867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098620" y="62466"/>
              <a:ext cx="7123464" cy="676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C3C3C"/>
                  </a:solidFill>
                  <a:latin typeface="HK Grotesk"/>
                  <a:ea typeface="HK Grotesk"/>
                  <a:cs typeface="HK Grotesk"/>
                  <a:sym typeface="HK Grotesk"/>
                </a:rPr>
                <a:t>sabrinasalmanabila@gmail.com</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1028700" y="1850814"/>
            <a:ext cx="4888625"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DAY 1 -</a:t>
            </a:r>
          </a:p>
        </p:txBody>
      </p:sp>
      <p:grpSp>
        <p:nvGrpSpPr>
          <p:cNvPr name="Group 4" id="4"/>
          <p:cNvGrpSpPr/>
          <p:nvPr/>
        </p:nvGrpSpPr>
        <p:grpSpPr>
          <a:xfrm rot="0">
            <a:off x="1028700" y="4515697"/>
            <a:ext cx="6794310" cy="4397768"/>
            <a:chOff x="0" y="0"/>
            <a:chExt cx="926247" cy="599534"/>
          </a:xfrm>
        </p:grpSpPr>
        <p:sp>
          <p:nvSpPr>
            <p:cNvPr name="Freeform 5" id="5"/>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6" id="6"/>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86850" y="4883049"/>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Gambaran umum industri data </a:t>
            </a:r>
          </a:p>
        </p:txBody>
      </p:sp>
      <p:grpSp>
        <p:nvGrpSpPr>
          <p:cNvPr name="Group 8" id="8"/>
          <p:cNvGrpSpPr/>
          <p:nvPr/>
        </p:nvGrpSpPr>
        <p:grpSpPr>
          <a:xfrm rot="0">
            <a:off x="8582707" y="4515697"/>
            <a:ext cx="6794310" cy="4397768"/>
            <a:chOff x="0" y="0"/>
            <a:chExt cx="926247" cy="599534"/>
          </a:xfrm>
        </p:grpSpPr>
        <p:sp>
          <p:nvSpPr>
            <p:cNvPr name="Freeform 9" id="9"/>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10" id="10"/>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840857" y="4875954"/>
            <a:ext cx="6278010" cy="10572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Bootcamp Dibimbing ada 4 fakultas</a:t>
            </a:r>
          </a:p>
        </p:txBody>
      </p:sp>
      <p:sp>
        <p:nvSpPr>
          <p:cNvPr name="AutoShape 12" id="12"/>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3" id="13"/>
          <p:cNvSpPr txBox="true"/>
          <p:nvPr/>
        </p:nvSpPr>
        <p:spPr>
          <a:xfrm rot="0">
            <a:off x="1286850" y="5648487"/>
            <a:ext cx="6278010" cy="26130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UI/UX &amp; Graphic Design </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PMPM + Business Analyst</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Data Science</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Business Intelligence</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Data Engineer</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AI Machine Learning</a:t>
            </a:r>
          </a:p>
        </p:txBody>
      </p:sp>
      <p:sp>
        <p:nvSpPr>
          <p:cNvPr name="TextBox 14" id="14"/>
          <p:cNvSpPr txBox="true"/>
          <p:nvPr/>
        </p:nvSpPr>
        <p:spPr>
          <a:xfrm rot="0">
            <a:off x="8840857" y="6262905"/>
            <a:ext cx="6278010" cy="1736725"/>
          </a:xfrm>
          <a:prstGeom prst="rect">
            <a:avLst/>
          </a:prstGeom>
        </p:spPr>
        <p:txBody>
          <a:bodyPr anchor="t" rtlCol="false" tIns="0" lIns="0" bIns="0" rIns="0">
            <a:spAutoFit/>
          </a:bodyPr>
          <a:lstStyle/>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Data</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Business &amp; Marketing </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IT &amp; Software Development </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Product &amp; Design</a:t>
            </a:r>
          </a:p>
        </p:txBody>
      </p:sp>
      <p:grpSp>
        <p:nvGrpSpPr>
          <p:cNvPr name="Group 15" id="15"/>
          <p:cNvGrpSpPr/>
          <p:nvPr/>
        </p:nvGrpSpPr>
        <p:grpSpPr>
          <a:xfrm rot="0">
            <a:off x="1028700" y="741870"/>
            <a:ext cx="16230600" cy="677208"/>
            <a:chOff x="0" y="0"/>
            <a:chExt cx="21640800" cy="902944"/>
          </a:xfrm>
        </p:grpSpPr>
        <p:grpSp>
          <p:nvGrpSpPr>
            <p:cNvPr name="Group 16" id="16"/>
            <p:cNvGrpSpPr/>
            <p:nvPr/>
          </p:nvGrpSpPr>
          <p:grpSpPr>
            <a:xfrm rot="0">
              <a:off x="0" y="0"/>
              <a:ext cx="6390024" cy="902944"/>
              <a:chOff x="0" y="0"/>
              <a:chExt cx="2876044" cy="406400"/>
            </a:xfrm>
          </p:grpSpPr>
          <p:sp>
            <p:nvSpPr>
              <p:cNvPr name="Freeform 17" id="1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8" id="1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250776" y="0"/>
              <a:ext cx="6390024" cy="902944"/>
              <a:chOff x="0" y="0"/>
              <a:chExt cx="2876044" cy="406400"/>
            </a:xfrm>
          </p:grpSpPr>
          <p:sp>
            <p:nvSpPr>
              <p:cNvPr name="Freeform 20" id="2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21" id="2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23" id="2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24" id="2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25" id="25"/>
          <p:cNvSpPr txBox="true"/>
          <p:nvPr/>
        </p:nvSpPr>
        <p:spPr>
          <a:xfrm rot="0">
            <a:off x="5917325" y="2237137"/>
            <a:ext cx="10514612" cy="1384300"/>
          </a:xfrm>
          <a:prstGeom prst="rect">
            <a:avLst/>
          </a:prstGeom>
        </p:spPr>
        <p:txBody>
          <a:bodyPr anchor="t" rtlCol="false" tIns="0" lIns="0" bIns="0" rIns="0">
            <a:spAutoFit/>
          </a:bodyPr>
          <a:lstStyle/>
          <a:p>
            <a:pPr algn="ctr" marL="0" indent="0" lvl="0">
              <a:lnSpc>
                <a:spcPts val="5599"/>
              </a:lnSpc>
            </a:pPr>
            <a:r>
              <a:rPr lang="en-US" sz="3999">
                <a:solidFill>
                  <a:srgbClr val="3C3C3C"/>
                </a:solidFill>
                <a:latin typeface="Loubag"/>
                <a:ea typeface="Loubag"/>
                <a:cs typeface="Loubag"/>
                <a:sym typeface="Loubag"/>
              </a:rPr>
              <a:t>Career Class and Introduction Relevant Career with Bootcamp Program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1028700" y="4103949"/>
            <a:ext cx="7290473" cy="4100891"/>
          </a:xfrm>
          <a:custGeom>
            <a:avLst/>
            <a:gdLst/>
            <a:ahLst/>
            <a:cxnLst/>
            <a:rect r="r" b="b" t="t" l="l"/>
            <a:pathLst>
              <a:path h="4100891" w="7290473">
                <a:moveTo>
                  <a:pt x="0" y="0"/>
                </a:moveTo>
                <a:lnTo>
                  <a:pt x="7290473" y="0"/>
                </a:lnTo>
                <a:lnTo>
                  <a:pt x="7290473" y="4100891"/>
                </a:lnTo>
                <a:lnTo>
                  <a:pt x="0" y="4100891"/>
                </a:lnTo>
                <a:lnTo>
                  <a:pt x="0" y="0"/>
                </a:lnTo>
                <a:close/>
              </a:path>
            </a:pathLst>
          </a:custGeom>
          <a:blipFill>
            <a:blip r:embed="rId3"/>
            <a:stretch>
              <a:fillRect l="0" t="0" r="0" b="0"/>
            </a:stretch>
          </a:blipFill>
        </p:spPr>
      </p:sp>
      <p:sp>
        <p:nvSpPr>
          <p:cNvPr name="Freeform 15" id="15"/>
          <p:cNvSpPr/>
          <p:nvPr/>
        </p:nvSpPr>
        <p:spPr>
          <a:xfrm flipH="false" flipV="false" rot="0">
            <a:off x="8922255" y="4783121"/>
            <a:ext cx="7955873" cy="4475179"/>
          </a:xfrm>
          <a:custGeom>
            <a:avLst/>
            <a:gdLst/>
            <a:ahLst/>
            <a:cxnLst/>
            <a:rect r="r" b="b" t="t" l="l"/>
            <a:pathLst>
              <a:path h="4475179" w="7955873">
                <a:moveTo>
                  <a:pt x="0" y="0"/>
                </a:moveTo>
                <a:lnTo>
                  <a:pt x="7955873" y="0"/>
                </a:lnTo>
                <a:lnTo>
                  <a:pt x="7955873" y="4475179"/>
                </a:lnTo>
                <a:lnTo>
                  <a:pt x="0" y="4475179"/>
                </a:lnTo>
                <a:lnTo>
                  <a:pt x="0" y="0"/>
                </a:lnTo>
                <a:close/>
              </a:path>
            </a:pathLst>
          </a:custGeom>
          <a:blipFill>
            <a:blip r:embed="rId4"/>
            <a:stretch>
              <a:fillRect l="0" t="0" r="0" b="0"/>
            </a:stretch>
          </a:blipFill>
        </p:spPr>
      </p:sp>
      <p:sp>
        <p:nvSpPr>
          <p:cNvPr name="TextBox 16" id="16"/>
          <p:cNvSpPr txBox="true"/>
          <p:nvPr/>
        </p:nvSpPr>
        <p:spPr>
          <a:xfrm rot="0">
            <a:off x="1028700" y="1850814"/>
            <a:ext cx="11654247"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DOKUMENTASI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1028700" y="1850814"/>
            <a:ext cx="5453505"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DAY 2 -</a:t>
            </a:r>
          </a:p>
        </p:txBody>
      </p:sp>
      <p:grpSp>
        <p:nvGrpSpPr>
          <p:cNvPr name="Group 4" id="4"/>
          <p:cNvGrpSpPr/>
          <p:nvPr/>
        </p:nvGrpSpPr>
        <p:grpSpPr>
          <a:xfrm rot="0">
            <a:off x="1028700" y="4515697"/>
            <a:ext cx="6794310" cy="4397768"/>
            <a:chOff x="0" y="0"/>
            <a:chExt cx="926247" cy="599534"/>
          </a:xfrm>
        </p:grpSpPr>
        <p:sp>
          <p:nvSpPr>
            <p:cNvPr name="Freeform 5" id="5"/>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6" id="6"/>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86850" y="4883049"/>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Apa itu Phyton?</a:t>
            </a:r>
          </a:p>
        </p:txBody>
      </p:sp>
      <p:grpSp>
        <p:nvGrpSpPr>
          <p:cNvPr name="Group 8" id="8"/>
          <p:cNvGrpSpPr/>
          <p:nvPr/>
        </p:nvGrpSpPr>
        <p:grpSpPr>
          <a:xfrm rot="0">
            <a:off x="8582707" y="4515697"/>
            <a:ext cx="6794310" cy="4397768"/>
            <a:chOff x="0" y="0"/>
            <a:chExt cx="926247" cy="599534"/>
          </a:xfrm>
        </p:grpSpPr>
        <p:sp>
          <p:nvSpPr>
            <p:cNvPr name="Freeform 9" id="9"/>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10" id="10"/>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840857" y="4875954"/>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Tools (IDE) untuk Phyton</a:t>
            </a:r>
          </a:p>
        </p:txBody>
      </p:sp>
      <p:sp>
        <p:nvSpPr>
          <p:cNvPr name="AutoShape 12" id="12"/>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3" id="13"/>
          <p:cNvSpPr txBox="true"/>
          <p:nvPr/>
        </p:nvSpPr>
        <p:spPr>
          <a:xfrm rot="0">
            <a:off x="1286850" y="5648487"/>
            <a:ext cx="6278010" cy="3051175"/>
          </a:xfrm>
          <a:prstGeom prst="rect">
            <a:avLst/>
          </a:prstGeom>
        </p:spPr>
        <p:txBody>
          <a:bodyPr anchor="t" rtlCol="false" tIns="0" lIns="0" bIns="0" rIns="0">
            <a:spAutoFit/>
          </a:bodyPr>
          <a:lstStyle/>
          <a:p>
            <a:pPr algn="just">
              <a:lnSpc>
                <a:spcPts val="3499"/>
              </a:lnSpc>
              <a:spcBef>
                <a:spcPct val="0"/>
              </a:spcBef>
            </a:pPr>
            <a:r>
              <a:rPr lang="en-US" sz="2499">
                <a:solidFill>
                  <a:srgbClr val="3C3C3C"/>
                </a:solidFill>
                <a:latin typeface="HK Grotesk"/>
                <a:ea typeface="HK Grotesk"/>
                <a:cs typeface="HK Grotesk"/>
                <a:sym typeface="HK Grotesk"/>
              </a:rPr>
              <a:t>Phyton adalah bahasa pemrograman tingkat tinggi dan berorientasi objek, sehingga lebih mudah dibaca manusia dan fleksibel digunakan. Phyton dapat digunakan untuk pembuatan game, website, dan automasi. Phyton memiliki banyak library dan package, seperti pandas, nupy, scikit-learn, dll.</a:t>
            </a:r>
          </a:p>
        </p:txBody>
      </p:sp>
      <p:sp>
        <p:nvSpPr>
          <p:cNvPr name="TextBox 14" id="14"/>
          <p:cNvSpPr txBox="true"/>
          <p:nvPr/>
        </p:nvSpPr>
        <p:spPr>
          <a:xfrm rot="0">
            <a:off x="8840857" y="5648487"/>
            <a:ext cx="6278010" cy="30511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Google Collab</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Jupyter Notebook</a:t>
            </a:r>
          </a:p>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VS Code</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Anaconda Navigator</a:t>
            </a:r>
          </a:p>
          <a:p>
            <a:pPr algn="just">
              <a:lnSpc>
                <a:spcPts val="3499"/>
              </a:lnSpc>
              <a:spcBef>
                <a:spcPct val="0"/>
              </a:spcBef>
            </a:pPr>
            <a:r>
              <a:rPr lang="en-US" sz="2499" strike="noStrike" u="none">
                <a:solidFill>
                  <a:srgbClr val="3C3C3C"/>
                </a:solidFill>
                <a:latin typeface="HK Grotesk"/>
                <a:ea typeface="HK Grotesk"/>
                <a:cs typeface="HK Grotesk"/>
                <a:sym typeface="HK Grotesk"/>
              </a:rPr>
              <a:t>IDE: Lingkungan pemrograman terintegrasi, mempermudah menulis, menjalankan, dan menguji kode Phyton.</a:t>
            </a:r>
          </a:p>
        </p:txBody>
      </p:sp>
      <p:grpSp>
        <p:nvGrpSpPr>
          <p:cNvPr name="Group 15" id="15"/>
          <p:cNvGrpSpPr/>
          <p:nvPr/>
        </p:nvGrpSpPr>
        <p:grpSpPr>
          <a:xfrm rot="0">
            <a:off x="1028700" y="741870"/>
            <a:ext cx="16230600" cy="677208"/>
            <a:chOff x="0" y="0"/>
            <a:chExt cx="21640800" cy="902944"/>
          </a:xfrm>
        </p:grpSpPr>
        <p:grpSp>
          <p:nvGrpSpPr>
            <p:cNvPr name="Group 16" id="16"/>
            <p:cNvGrpSpPr/>
            <p:nvPr/>
          </p:nvGrpSpPr>
          <p:grpSpPr>
            <a:xfrm rot="0">
              <a:off x="0" y="0"/>
              <a:ext cx="6390024" cy="902944"/>
              <a:chOff x="0" y="0"/>
              <a:chExt cx="2876044" cy="406400"/>
            </a:xfrm>
          </p:grpSpPr>
          <p:sp>
            <p:nvSpPr>
              <p:cNvPr name="Freeform 17" id="1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8" id="1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250776" y="0"/>
              <a:ext cx="6390024" cy="902944"/>
              <a:chOff x="0" y="0"/>
              <a:chExt cx="2876044" cy="406400"/>
            </a:xfrm>
          </p:grpSpPr>
          <p:sp>
            <p:nvSpPr>
              <p:cNvPr name="Freeform 20" id="2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21" id="2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23" id="2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24" id="2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25" id="25"/>
          <p:cNvSpPr txBox="true"/>
          <p:nvPr/>
        </p:nvSpPr>
        <p:spPr>
          <a:xfrm rot="0">
            <a:off x="6729340" y="2184189"/>
            <a:ext cx="6736975" cy="1562100"/>
          </a:xfrm>
          <a:prstGeom prst="rect">
            <a:avLst/>
          </a:prstGeom>
        </p:spPr>
        <p:txBody>
          <a:bodyPr anchor="t" rtlCol="false" tIns="0" lIns="0" bIns="0" rIns="0">
            <a:spAutoFit/>
          </a:bodyPr>
          <a:lstStyle/>
          <a:p>
            <a:pPr algn="ctr" marL="0" indent="0" lvl="0">
              <a:lnSpc>
                <a:spcPts val="6299"/>
              </a:lnSpc>
            </a:pPr>
            <a:r>
              <a:rPr lang="en-US" sz="4500">
                <a:solidFill>
                  <a:srgbClr val="3C3C3C"/>
                </a:solidFill>
                <a:latin typeface="Loubag"/>
                <a:ea typeface="Loubag"/>
                <a:cs typeface="Loubag"/>
                <a:sym typeface="Loubag"/>
              </a:rPr>
              <a:t>Introduction to Phyton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4552578" y="3506833"/>
            <a:ext cx="10040755" cy="5647924"/>
          </a:xfrm>
          <a:custGeom>
            <a:avLst/>
            <a:gdLst/>
            <a:ahLst/>
            <a:cxnLst/>
            <a:rect r="r" b="b" t="t" l="l"/>
            <a:pathLst>
              <a:path h="5647924" w="10040755">
                <a:moveTo>
                  <a:pt x="0" y="0"/>
                </a:moveTo>
                <a:lnTo>
                  <a:pt x="10040755" y="0"/>
                </a:lnTo>
                <a:lnTo>
                  <a:pt x="10040755" y="5647924"/>
                </a:lnTo>
                <a:lnTo>
                  <a:pt x="0" y="5647924"/>
                </a:lnTo>
                <a:lnTo>
                  <a:pt x="0" y="0"/>
                </a:lnTo>
                <a:close/>
              </a:path>
            </a:pathLst>
          </a:custGeom>
          <a:blipFill>
            <a:blip r:embed="rId3"/>
            <a:stretch>
              <a:fillRect l="0" t="0" r="0" b="0"/>
            </a:stretch>
          </a:blipFill>
        </p:spPr>
      </p:sp>
      <p:sp>
        <p:nvSpPr>
          <p:cNvPr name="TextBox 15" id="15"/>
          <p:cNvSpPr txBox="true"/>
          <p:nvPr/>
        </p:nvSpPr>
        <p:spPr>
          <a:xfrm rot="0">
            <a:off x="1028700" y="1773435"/>
            <a:ext cx="8544256" cy="1381125"/>
          </a:xfrm>
          <a:prstGeom prst="rect">
            <a:avLst/>
          </a:prstGeom>
        </p:spPr>
        <p:txBody>
          <a:bodyPr anchor="t" rtlCol="false" tIns="0" lIns="0" bIns="0" rIns="0">
            <a:spAutoFit/>
          </a:bodyPr>
          <a:lstStyle/>
          <a:p>
            <a:pPr algn="l">
              <a:lnSpc>
                <a:spcPts val="10800"/>
              </a:lnSpc>
            </a:pPr>
            <a:r>
              <a:rPr lang="en-US" sz="9000">
                <a:solidFill>
                  <a:srgbClr val="3C3C3C"/>
                </a:solidFill>
                <a:latin typeface="Loubag"/>
                <a:ea typeface="Loubag"/>
                <a:cs typeface="Loubag"/>
                <a:sym typeface="Loubag"/>
              </a:rPr>
              <a:t>MY PROJECTS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grpSp>
        <p:nvGrpSpPr>
          <p:cNvPr name="Group 3" id="3"/>
          <p:cNvGrpSpPr/>
          <p:nvPr/>
        </p:nvGrpSpPr>
        <p:grpSpPr>
          <a:xfrm rot="0">
            <a:off x="1028700" y="741870"/>
            <a:ext cx="16230600" cy="677208"/>
            <a:chOff x="0" y="0"/>
            <a:chExt cx="21640800" cy="902944"/>
          </a:xfrm>
        </p:grpSpPr>
        <p:grpSp>
          <p:nvGrpSpPr>
            <p:cNvPr name="Group 4" id="4"/>
            <p:cNvGrpSpPr/>
            <p:nvPr/>
          </p:nvGrpSpPr>
          <p:grpSpPr>
            <a:xfrm rot="0">
              <a:off x="0" y="0"/>
              <a:ext cx="6390024" cy="902944"/>
              <a:chOff x="0" y="0"/>
              <a:chExt cx="2876044" cy="406400"/>
            </a:xfrm>
          </p:grpSpPr>
          <p:sp>
            <p:nvSpPr>
              <p:cNvPr name="Freeform 5" id="5"/>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6" id="6"/>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5250776" y="0"/>
              <a:ext cx="6390024" cy="902944"/>
              <a:chOff x="0" y="0"/>
              <a:chExt cx="2876044" cy="406400"/>
            </a:xfrm>
          </p:grpSpPr>
          <p:sp>
            <p:nvSpPr>
              <p:cNvPr name="Freeform 8" id="8"/>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9" id="9"/>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1" id="11"/>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2" id="12"/>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3" id="13"/>
          <p:cNvSpPr/>
          <p:nvPr/>
        </p:nvSpPr>
        <p:spPr>
          <a:xfrm flipH="false" flipV="false" rot="0">
            <a:off x="1028700" y="1938931"/>
            <a:ext cx="7486148" cy="2704122"/>
          </a:xfrm>
          <a:custGeom>
            <a:avLst/>
            <a:gdLst/>
            <a:ahLst/>
            <a:cxnLst/>
            <a:rect r="r" b="b" t="t" l="l"/>
            <a:pathLst>
              <a:path h="2704122" w="7486148">
                <a:moveTo>
                  <a:pt x="0" y="0"/>
                </a:moveTo>
                <a:lnTo>
                  <a:pt x="7486148" y="0"/>
                </a:lnTo>
                <a:lnTo>
                  <a:pt x="7486148" y="2704122"/>
                </a:lnTo>
                <a:lnTo>
                  <a:pt x="0" y="2704122"/>
                </a:lnTo>
                <a:lnTo>
                  <a:pt x="0" y="0"/>
                </a:lnTo>
                <a:close/>
              </a:path>
            </a:pathLst>
          </a:custGeom>
          <a:blipFill>
            <a:blip r:embed="rId3"/>
            <a:stretch>
              <a:fillRect l="0" t="0" r="0" b="0"/>
            </a:stretch>
          </a:blipFill>
        </p:spPr>
      </p:sp>
      <p:sp>
        <p:nvSpPr>
          <p:cNvPr name="Freeform 14" id="14"/>
          <p:cNvSpPr/>
          <p:nvPr/>
        </p:nvSpPr>
        <p:spPr>
          <a:xfrm flipH="false" flipV="false" rot="0">
            <a:off x="1028700" y="4873116"/>
            <a:ext cx="6778625" cy="5212885"/>
          </a:xfrm>
          <a:custGeom>
            <a:avLst/>
            <a:gdLst/>
            <a:ahLst/>
            <a:cxnLst/>
            <a:rect r="r" b="b" t="t" l="l"/>
            <a:pathLst>
              <a:path h="5212885" w="6778625">
                <a:moveTo>
                  <a:pt x="0" y="0"/>
                </a:moveTo>
                <a:lnTo>
                  <a:pt x="6778625" y="0"/>
                </a:lnTo>
                <a:lnTo>
                  <a:pt x="6778625" y="5212885"/>
                </a:lnTo>
                <a:lnTo>
                  <a:pt x="0" y="5212885"/>
                </a:lnTo>
                <a:lnTo>
                  <a:pt x="0" y="0"/>
                </a:lnTo>
                <a:close/>
              </a:path>
            </a:pathLst>
          </a:custGeom>
          <a:blipFill>
            <a:blip r:embed="rId4"/>
            <a:stretch>
              <a:fillRect l="0" t="0" r="0" b="0"/>
            </a:stretch>
          </a:blipFill>
        </p:spPr>
      </p:sp>
      <p:sp>
        <p:nvSpPr>
          <p:cNvPr name="Freeform 15" id="15"/>
          <p:cNvSpPr/>
          <p:nvPr/>
        </p:nvSpPr>
        <p:spPr>
          <a:xfrm flipH="false" flipV="false" rot="0">
            <a:off x="8786106" y="4873116"/>
            <a:ext cx="9238964" cy="4647061"/>
          </a:xfrm>
          <a:custGeom>
            <a:avLst/>
            <a:gdLst/>
            <a:ahLst/>
            <a:cxnLst/>
            <a:rect r="r" b="b" t="t" l="l"/>
            <a:pathLst>
              <a:path h="4647061" w="9238964">
                <a:moveTo>
                  <a:pt x="0" y="0"/>
                </a:moveTo>
                <a:lnTo>
                  <a:pt x="9238964" y="0"/>
                </a:lnTo>
                <a:lnTo>
                  <a:pt x="9238964" y="4647061"/>
                </a:lnTo>
                <a:lnTo>
                  <a:pt x="0" y="4647061"/>
                </a:lnTo>
                <a:lnTo>
                  <a:pt x="0" y="0"/>
                </a:lnTo>
                <a:close/>
              </a:path>
            </a:pathLst>
          </a:custGeom>
          <a:blipFill>
            <a:blip r:embed="rId5"/>
            <a:stretch>
              <a:fillRect l="0" t="0" r="0" b="0"/>
            </a:stretch>
          </a:blipFill>
        </p:spPr>
      </p:sp>
      <p:sp>
        <p:nvSpPr>
          <p:cNvPr name="TextBox 16" id="16"/>
          <p:cNvSpPr txBox="true"/>
          <p:nvPr/>
        </p:nvSpPr>
        <p:spPr>
          <a:xfrm rot="0">
            <a:off x="10530275" y="3261928"/>
            <a:ext cx="5750627" cy="1381125"/>
          </a:xfrm>
          <a:prstGeom prst="rect">
            <a:avLst/>
          </a:prstGeom>
        </p:spPr>
        <p:txBody>
          <a:bodyPr anchor="t" rtlCol="false" tIns="0" lIns="0" bIns="0" rIns="0">
            <a:spAutoFit/>
          </a:bodyPr>
          <a:lstStyle/>
          <a:p>
            <a:pPr algn="ctr">
              <a:lnSpc>
                <a:spcPts val="10800"/>
              </a:lnSpc>
            </a:pPr>
            <a:r>
              <a:rPr lang="en-US" sz="9000">
                <a:solidFill>
                  <a:srgbClr val="3C3C3C"/>
                </a:solidFill>
                <a:latin typeface="Loubag"/>
                <a:ea typeface="Loubag"/>
                <a:cs typeface="Loubag"/>
                <a:sym typeface="Loubag"/>
              </a:rPr>
              <a:t>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AutoShape 3" id="3"/>
          <p:cNvSpPr/>
          <p:nvPr/>
        </p:nvSpPr>
        <p:spPr>
          <a:xfrm>
            <a:off x="1028700" y="9526080"/>
            <a:ext cx="16230600" cy="0"/>
          </a:xfrm>
          <a:prstGeom prst="line">
            <a:avLst/>
          </a:prstGeom>
          <a:ln cap="flat" w="38100">
            <a:solidFill>
              <a:srgbClr val="3C3C3C"/>
            </a:solidFill>
            <a:prstDash val="solid"/>
            <a:headEnd type="none" len="sm" w="sm"/>
            <a:tailEnd type="none" len="sm" w="sm"/>
          </a:ln>
        </p:spPr>
      </p:sp>
      <p:grpSp>
        <p:nvGrpSpPr>
          <p:cNvPr name="Group 4" id="4"/>
          <p:cNvGrpSpPr/>
          <p:nvPr/>
        </p:nvGrpSpPr>
        <p:grpSpPr>
          <a:xfrm rot="0">
            <a:off x="1028700" y="741870"/>
            <a:ext cx="16230600" cy="677208"/>
            <a:chOff x="0" y="0"/>
            <a:chExt cx="21640800" cy="902944"/>
          </a:xfrm>
        </p:grpSpPr>
        <p:grpSp>
          <p:nvGrpSpPr>
            <p:cNvPr name="Group 5" id="5"/>
            <p:cNvGrpSpPr/>
            <p:nvPr/>
          </p:nvGrpSpPr>
          <p:grpSpPr>
            <a:xfrm rot="0">
              <a:off x="0" y="0"/>
              <a:ext cx="6390024" cy="902944"/>
              <a:chOff x="0" y="0"/>
              <a:chExt cx="2876044" cy="406400"/>
            </a:xfrm>
          </p:grpSpPr>
          <p:sp>
            <p:nvSpPr>
              <p:cNvPr name="Freeform 6" id="6"/>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7" id="7"/>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50776" y="0"/>
              <a:ext cx="6390024" cy="902944"/>
              <a:chOff x="0" y="0"/>
              <a:chExt cx="2876044" cy="406400"/>
            </a:xfrm>
          </p:grpSpPr>
          <p:sp>
            <p:nvSpPr>
              <p:cNvPr name="Freeform 9" id="9"/>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0" id="10"/>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12" id="12"/>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13" id="13"/>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Freeform 14" id="14"/>
          <p:cNvSpPr/>
          <p:nvPr/>
        </p:nvSpPr>
        <p:spPr>
          <a:xfrm flipH="false" flipV="false" rot="0">
            <a:off x="1028700" y="3917739"/>
            <a:ext cx="7681150" cy="4320647"/>
          </a:xfrm>
          <a:custGeom>
            <a:avLst/>
            <a:gdLst/>
            <a:ahLst/>
            <a:cxnLst/>
            <a:rect r="r" b="b" t="t" l="l"/>
            <a:pathLst>
              <a:path h="4320647" w="7681150">
                <a:moveTo>
                  <a:pt x="0" y="0"/>
                </a:moveTo>
                <a:lnTo>
                  <a:pt x="7681150" y="0"/>
                </a:lnTo>
                <a:lnTo>
                  <a:pt x="7681150" y="4320647"/>
                </a:lnTo>
                <a:lnTo>
                  <a:pt x="0" y="4320647"/>
                </a:lnTo>
                <a:lnTo>
                  <a:pt x="0" y="0"/>
                </a:lnTo>
                <a:close/>
              </a:path>
            </a:pathLst>
          </a:custGeom>
          <a:blipFill>
            <a:blip r:embed="rId3"/>
            <a:stretch>
              <a:fillRect l="0" t="0" r="0" b="0"/>
            </a:stretch>
          </a:blipFill>
        </p:spPr>
      </p:sp>
      <p:sp>
        <p:nvSpPr>
          <p:cNvPr name="Freeform 15" id="15"/>
          <p:cNvSpPr/>
          <p:nvPr/>
        </p:nvSpPr>
        <p:spPr>
          <a:xfrm flipH="false" flipV="false" rot="0">
            <a:off x="9216709" y="4584489"/>
            <a:ext cx="8308997" cy="4673811"/>
          </a:xfrm>
          <a:custGeom>
            <a:avLst/>
            <a:gdLst/>
            <a:ahLst/>
            <a:cxnLst/>
            <a:rect r="r" b="b" t="t" l="l"/>
            <a:pathLst>
              <a:path h="4673811" w="8308997">
                <a:moveTo>
                  <a:pt x="0" y="0"/>
                </a:moveTo>
                <a:lnTo>
                  <a:pt x="8308997" y="0"/>
                </a:lnTo>
                <a:lnTo>
                  <a:pt x="8308997" y="4673811"/>
                </a:lnTo>
                <a:lnTo>
                  <a:pt x="0" y="4673811"/>
                </a:lnTo>
                <a:lnTo>
                  <a:pt x="0" y="0"/>
                </a:lnTo>
                <a:close/>
              </a:path>
            </a:pathLst>
          </a:custGeom>
          <a:blipFill>
            <a:blip r:embed="rId4"/>
            <a:stretch>
              <a:fillRect l="0" t="0" r="0" b="0"/>
            </a:stretch>
          </a:blipFill>
        </p:spPr>
      </p:sp>
      <p:sp>
        <p:nvSpPr>
          <p:cNvPr name="TextBox 16" id="16"/>
          <p:cNvSpPr txBox="true"/>
          <p:nvPr/>
        </p:nvSpPr>
        <p:spPr>
          <a:xfrm rot="0">
            <a:off x="1028700" y="1850814"/>
            <a:ext cx="11654247"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DOKUMENTASI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0" r="0" b="-12840"/>
            </a:stretch>
          </a:blipFill>
        </p:spPr>
      </p:sp>
      <p:sp>
        <p:nvSpPr>
          <p:cNvPr name="TextBox 3" id="3"/>
          <p:cNvSpPr txBox="true"/>
          <p:nvPr/>
        </p:nvSpPr>
        <p:spPr>
          <a:xfrm rot="0">
            <a:off x="1028700" y="1850814"/>
            <a:ext cx="5453505" cy="2066925"/>
          </a:xfrm>
          <a:prstGeom prst="rect">
            <a:avLst/>
          </a:prstGeom>
        </p:spPr>
        <p:txBody>
          <a:bodyPr anchor="t" rtlCol="false" tIns="0" lIns="0" bIns="0" rIns="0">
            <a:spAutoFit/>
          </a:bodyPr>
          <a:lstStyle/>
          <a:p>
            <a:pPr algn="l">
              <a:lnSpc>
                <a:spcPts val="16800"/>
              </a:lnSpc>
            </a:pPr>
            <a:r>
              <a:rPr lang="en-US" sz="12000">
                <a:solidFill>
                  <a:srgbClr val="3C3C3C"/>
                </a:solidFill>
                <a:latin typeface="Loubag"/>
                <a:ea typeface="Loubag"/>
                <a:cs typeface="Loubag"/>
                <a:sym typeface="Loubag"/>
              </a:rPr>
              <a:t>DAY 3 -</a:t>
            </a:r>
          </a:p>
        </p:txBody>
      </p:sp>
      <p:grpSp>
        <p:nvGrpSpPr>
          <p:cNvPr name="Group 4" id="4"/>
          <p:cNvGrpSpPr/>
          <p:nvPr/>
        </p:nvGrpSpPr>
        <p:grpSpPr>
          <a:xfrm rot="0">
            <a:off x="1028700" y="4515697"/>
            <a:ext cx="6794310" cy="4397768"/>
            <a:chOff x="0" y="0"/>
            <a:chExt cx="926247" cy="599534"/>
          </a:xfrm>
        </p:grpSpPr>
        <p:sp>
          <p:nvSpPr>
            <p:cNvPr name="Freeform 5" id="5"/>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6" id="6"/>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86850" y="4883049"/>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Apa itu EDA?</a:t>
            </a:r>
          </a:p>
        </p:txBody>
      </p:sp>
      <p:grpSp>
        <p:nvGrpSpPr>
          <p:cNvPr name="Group 8" id="8"/>
          <p:cNvGrpSpPr/>
          <p:nvPr/>
        </p:nvGrpSpPr>
        <p:grpSpPr>
          <a:xfrm rot="0">
            <a:off x="8582707" y="4515697"/>
            <a:ext cx="6794310" cy="4397768"/>
            <a:chOff x="0" y="0"/>
            <a:chExt cx="926247" cy="599534"/>
          </a:xfrm>
        </p:grpSpPr>
        <p:sp>
          <p:nvSpPr>
            <p:cNvPr name="Freeform 9" id="9"/>
            <p:cNvSpPr/>
            <p:nvPr/>
          </p:nvSpPr>
          <p:spPr>
            <a:xfrm flipH="false" flipV="false" rot="0">
              <a:off x="0" y="0"/>
              <a:ext cx="926247" cy="599534"/>
            </a:xfrm>
            <a:custGeom>
              <a:avLst/>
              <a:gdLst/>
              <a:ahLst/>
              <a:cxnLst/>
              <a:rect r="r" b="b" t="t" l="l"/>
              <a:pathLst>
                <a:path h="599534" w="926247">
                  <a:moveTo>
                    <a:pt x="48997" y="0"/>
                  </a:moveTo>
                  <a:lnTo>
                    <a:pt x="877249" y="0"/>
                  </a:lnTo>
                  <a:cubicBezTo>
                    <a:pt x="890244" y="0"/>
                    <a:pt x="902707" y="5162"/>
                    <a:pt x="911896" y="14351"/>
                  </a:cubicBezTo>
                  <a:cubicBezTo>
                    <a:pt x="921085" y="23540"/>
                    <a:pt x="926247" y="36002"/>
                    <a:pt x="926247" y="48997"/>
                  </a:cubicBezTo>
                  <a:lnTo>
                    <a:pt x="926247" y="550537"/>
                  </a:lnTo>
                  <a:cubicBezTo>
                    <a:pt x="926247" y="563531"/>
                    <a:pt x="921085" y="575994"/>
                    <a:pt x="911896" y="585183"/>
                  </a:cubicBezTo>
                  <a:cubicBezTo>
                    <a:pt x="902707" y="594372"/>
                    <a:pt x="890244" y="599534"/>
                    <a:pt x="877249" y="599534"/>
                  </a:cubicBezTo>
                  <a:lnTo>
                    <a:pt x="48997" y="599534"/>
                  </a:lnTo>
                  <a:cubicBezTo>
                    <a:pt x="36002" y="599534"/>
                    <a:pt x="23540" y="594372"/>
                    <a:pt x="14351" y="585183"/>
                  </a:cubicBezTo>
                  <a:cubicBezTo>
                    <a:pt x="5162" y="575994"/>
                    <a:pt x="0" y="563531"/>
                    <a:pt x="0" y="550537"/>
                  </a:cubicBezTo>
                  <a:lnTo>
                    <a:pt x="0" y="48997"/>
                  </a:lnTo>
                  <a:cubicBezTo>
                    <a:pt x="0" y="36002"/>
                    <a:pt x="5162" y="23540"/>
                    <a:pt x="14351" y="14351"/>
                  </a:cubicBezTo>
                  <a:cubicBezTo>
                    <a:pt x="23540" y="5162"/>
                    <a:pt x="36002" y="0"/>
                    <a:pt x="48997" y="0"/>
                  </a:cubicBezTo>
                  <a:close/>
                </a:path>
              </a:pathLst>
            </a:custGeom>
            <a:solidFill>
              <a:srgbClr val="000000">
                <a:alpha val="0"/>
              </a:srgbClr>
            </a:solidFill>
            <a:ln w="38100" cap="rnd">
              <a:solidFill>
                <a:srgbClr val="3C3C3C"/>
              </a:solidFill>
              <a:prstDash val="solid"/>
              <a:round/>
            </a:ln>
          </p:spPr>
        </p:sp>
        <p:sp>
          <p:nvSpPr>
            <p:cNvPr name="TextBox 10" id="10"/>
            <p:cNvSpPr txBox="true"/>
            <p:nvPr/>
          </p:nvSpPr>
          <p:spPr>
            <a:xfrm>
              <a:off x="0" y="-38100"/>
              <a:ext cx="926247" cy="6376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840857" y="4875954"/>
            <a:ext cx="6278010" cy="523875"/>
          </a:xfrm>
          <a:prstGeom prst="rect">
            <a:avLst/>
          </a:prstGeom>
        </p:spPr>
        <p:txBody>
          <a:bodyPr anchor="t" rtlCol="false" tIns="0" lIns="0" bIns="0" rIns="0">
            <a:spAutoFit/>
          </a:bodyPr>
          <a:lstStyle/>
          <a:p>
            <a:pPr algn="l" marL="0" indent="0" lvl="0">
              <a:lnSpc>
                <a:spcPts val="4200"/>
              </a:lnSpc>
            </a:pPr>
            <a:r>
              <a:rPr lang="en-US" sz="3000">
                <a:solidFill>
                  <a:srgbClr val="3C3C3C"/>
                </a:solidFill>
                <a:latin typeface="Loubag"/>
                <a:ea typeface="Loubag"/>
                <a:cs typeface="Loubag"/>
                <a:sym typeface="Loubag"/>
              </a:rPr>
              <a:t>Proses Dasar EDA</a:t>
            </a:r>
          </a:p>
        </p:txBody>
      </p:sp>
      <p:sp>
        <p:nvSpPr>
          <p:cNvPr name="AutoShape 12" id="12"/>
          <p:cNvSpPr/>
          <p:nvPr/>
        </p:nvSpPr>
        <p:spPr>
          <a:xfrm>
            <a:off x="1028700" y="9526080"/>
            <a:ext cx="16230600" cy="0"/>
          </a:xfrm>
          <a:prstGeom prst="line">
            <a:avLst/>
          </a:prstGeom>
          <a:ln cap="flat" w="38100">
            <a:solidFill>
              <a:srgbClr val="3C3C3C"/>
            </a:solidFill>
            <a:prstDash val="solid"/>
            <a:headEnd type="none" len="sm" w="sm"/>
            <a:tailEnd type="none" len="sm" w="sm"/>
          </a:ln>
        </p:spPr>
      </p:sp>
      <p:sp>
        <p:nvSpPr>
          <p:cNvPr name="TextBox 13" id="13"/>
          <p:cNvSpPr txBox="true"/>
          <p:nvPr/>
        </p:nvSpPr>
        <p:spPr>
          <a:xfrm rot="0">
            <a:off x="1286850" y="5648487"/>
            <a:ext cx="6278010" cy="2174875"/>
          </a:xfrm>
          <a:prstGeom prst="rect">
            <a:avLst/>
          </a:prstGeom>
        </p:spPr>
        <p:txBody>
          <a:bodyPr anchor="t" rtlCol="false" tIns="0" lIns="0" bIns="0" rIns="0">
            <a:spAutoFit/>
          </a:bodyPr>
          <a:lstStyle/>
          <a:p>
            <a:pPr algn="just">
              <a:lnSpc>
                <a:spcPts val="3499"/>
              </a:lnSpc>
              <a:spcBef>
                <a:spcPct val="0"/>
              </a:spcBef>
            </a:pPr>
            <a:r>
              <a:rPr lang="en-US" sz="2499">
                <a:solidFill>
                  <a:srgbClr val="3C3C3C"/>
                </a:solidFill>
                <a:latin typeface="HK Grotesk"/>
                <a:ea typeface="HK Grotesk"/>
                <a:cs typeface="HK Grotesk"/>
                <a:sym typeface="HK Grotesk"/>
              </a:rPr>
              <a:t>Proses analisis awal data yang bertujuan untuk memahami karakteristik, struktur, dan komponen penting dari dataset sebelum melakukan analisis statistik atau pemodelan prediktif lebih lanjut.</a:t>
            </a:r>
          </a:p>
        </p:txBody>
      </p:sp>
      <p:sp>
        <p:nvSpPr>
          <p:cNvPr name="TextBox 14" id="14"/>
          <p:cNvSpPr txBox="true"/>
          <p:nvPr/>
        </p:nvSpPr>
        <p:spPr>
          <a:xfrm rot="0">
            <a:off x="8840857" y="5648487"/>
            <a:ext cx="6278010" cy="17367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3C3C3C"/>
                </a:solidFill>
                <a:latin typeface="HK Grotesk"/>
                <a:ea typeface="HK Grotesk"/>
                <a:cs typeface="HK Grotesk"/>
                <a:sym typeface="HK Grotesk"/>
              </a:rPr>
              <a:t>Data Cleaning</a:t>
            </a:r>
          </a:p>
          <a:p>
            <a:pPr algn="just" marL="539749" indent="-269875" lvl="1">
              <a:lnSpc>
                <a:spcPts val="3499"/>
              </a:lnSpc>
              <a:spcBef>
                <a:spcPct val="0"/>
              </a:spcBef>
              <a:buFont typeface="Arial"/>
              <a:buChar char="•"/>
            </a:pPr>
            <a:r>
              <a:rPr lang="en-US" sz="2499">
                <a:solidFill>
                  <a:srgbClr val="3C3C3C"/>
                </a:solidFill>
                <a:latin typeface="HK Grotesk"/>
                <a:ea typeface="HK Grotesk"/>
                <a:cs typeface="HK Grotesk"/>
                <a:sym typeface="HK Grotesk"/>
              </a:rPr>
              <a:t>Handling Missing Value</a:t>
            </a:r>
          </a:p>
          <a:p>
            <a:pPr algn="just" marL="539749" indent="-269875" lvl="1">
              <a:lnSpc>
                <a:spcPts val="3499"/>
              </a:lnSpc>
              <a:spcBef>
                <a:spcPct val="0"/>
              </a:spcBef>
              <a:buFont typeface="Arial"/>
              <a:buChar char="•"/>
            </a:pPr>
            <a:r>
              <a:rPr lang="en-US" sz="2499" strike="noStrike" u="none">
                <a:solidFill>
                  <a:srgbClr val="3C3C3C"/>
                </a:solidFill>
                <a:latin typeface="HK Grotesk"/>
                <a:ea typeface="HK Grotesk"/>
                <a:cs typeface="HK Grotesk"/>
                <a:sym typeface="HK Grotesk"/>
              </a:rPr>
              <a:t>Handling Outlier</a:t>
            </a:r>
          </a:p>
          <a:p>
            <a:pPr algn="just">
              <a:lnSpc>
                <a:spcPts val="3499"/>
              </a:lnSpc>
              <a:spcBef>
                <a:spcPct val="0"/>
              </a:spcBef>
            </a:pPr>
          </a:p>
        </p:txBody>
      </p:sp>
      <p:grpSp>
        <p:nvGrpSpPr>
          <p:cNvPr name="Group 15" id="15"/>
          <p:cNvGrpSpPr/>
          <p:nvPr/>
        </p:nvGrpSpPr>
        <p:grpSpPr>
          <a:xfrm rot="0">
            <a:off x="1028700" y="741870"/>
            <a:ext cx="16230600" cy="677208"/>
            <a:chOff x="0" y="0"/>
            <a:chExt cx="21640800" cy="902944"/>
          </a:xfrm>
        </p:grpSpPr>
        <p:grpSp>
          <p:nvGrpSpPr>
            <p:cNvPr name="Group 16" id="16"/>
            <p:cNvGrpSpPr/>
            <p:nvPr/>
          </p:nvGrpSpPr>
          <p:grpSpPr>
            <a:xfrm rot="0">
              <a:off x="0" y="0"/>
              <a:ext cx="6390024" cy="902944"/>
              <a:chOff x="0" y="0"/>
              <a:chExt cx="2876044" cy="406400"/>
            </a:xfrm>
          </p:grpSpPr>
          <p:sp>
            <p:nvSpPr>
              <p:cNvPr name="Freeform 17" id="17"/>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18" id="18"/>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250776" y="0"/>
              <a:ext cx="6390024" cy="902944"/>
              <a:chOff x="0" y="0"/>
              <a:chExt cx="2876044" cy="406400"/>
            </a:xfrm>
          </p:grpSpPr>
          <p:sp>
            <p:nvSpPr>
              <p:cNvPr name="Freeform 20" id="20"/>
              <p:cNvSpPr/>
              <p:nvPr/>
            </p:nvSpPr>
            <p:spPr>
              <a:xfrm flipH="false" flipV="false" rot="0">
                <a:off x="0" y="0"/>
                <a:ext cx="2876044" cy="406400"/>
              </a:xfrm>
              <a:custGeom>
                <a:avLst/>
                <a:gdLst/>
                <a:ahLst/>
                <a:cxnLst/>
                <a:rect r="r" b="b" t="t" l="l"/>
                <a:pathLst>
                  <a:path h="406400" w="2876044">
                    <a:moveTo>
                      <a:pt x="2672844" y="0"/>
                    </a:moveTo>
                    <a:cubicBezTo>
                      <a:pt x="2785068" y="0"/>
                      <a:pt x="2876044" y="90976"/>
                      <a:pt x="2876044" y="203200"/>
                    </a:cubicBezTo>
                    <a:cubicBezTo>
                      <a:pt x="2876044" y="315424"/>
                      <a:pt x="2785068" y="406400"/>
                      <a:pt x="26728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3C3C3C"/>
                </a:solidFill>
                <a:prstDash val="solid"/>
                <a:miter/>
              </a:ln>
            </p:spPr>
          </p:sp>
          <p:sp>
            <p:nvSpPr>
              <p:cNvPr name="TextBox 21" id="21"/>
              <p:cNvSpPr txBox="true"/>
              <p:nvPr/>
            </p:nvSpPr>
            <p:spPr>
              <a:xfrm>
                <a:off x="0" y="-38100"/>
                <a:ext cx="2876044" cy="44450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7353939" y="451472"/>
              <a:ext cx="6932923" cy="0"/>
            </a:xfrm>
            <a:prstGeom prst="line">
              <a:avLst/>
            </a:prstGeom>
            <a:ln cap="flat" w="50800">
              <a:solidFill>
                <a:srgbClr val="3C3C3C"/>
              </a:solidFill>
              <a:prstDash val="solid"/>
              <a:headEnd type="none" len="sm" w="sm"/>
              <a:tailEnd type="none" len="sm" w="sm"/>
            </a:ln>
          </p:spPr>
        </p:sp>
        <p:sp>
          <p:nvSpPr>
            <p:cNvPr name="TextBox 23" id="23"/>
            <p:cNvSpPr txBox="true"/>
            <p:nvPr/>
          </p:nvSpPr>
          <p:spPr>
            <a:xfrm rot="0">
              <a:off x="211667" y="133582"/>
              <a:ext cx="5966691"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BootcampDibimbing</a:t>
              </a:r>
            </a:p>
          </p:txBody>
        </p:sp>
        <p:sp>
          <p:nvSpPr>
            <p:cNvPr name="TextBox 24" id="24"/>
            <p:cNvSpPr txBox="true"/>
            <p:nvPr/>
          </p:nvSpPr>
          <p:spPr>
            <a:xfrm rot="0">
              <a:off x="15832410" y="133582"/>
              <a:ext cx="5226756" cy="578696"/>
            </a:xfrm>
            <a:prstGeom prst="rect">
              <a:avLst/>
            </a:prstGeom>
          </p:spPr>
          <p:txBody>
            <a:bodyPr anchor="t" rtlCol="false" tIns="0" lIns="0" bIns="0" rIns="0">
              <a:spAutoFit/>
            </a:bodyPr>
            <a:lstStyle/>
            <a:p>
              <a:pPr algn="ctr">
                <a:lnSpc>
                  <a:spcPts val="3640"/>
                </a:lnSpc>
              </a:pPr>
              <a:r>
                <a:rPr lang="en-US" b="true" sz="2600">
                  <a:solidFill>
                    <a:srgbClr val="3C3C3C"/>
                  </a:solidFill>
                  <a:latin typeface="HK Grotesk Bold"/>
                  <a:ea typeface="HK Grotesk Bold"/>
                  <a:cs typeface="HK Grotesk Bold"/>
                  <a:sym typeface="HK Grotesk Bold"/>
                </a:rPr>
                <a:t>Dibimbing.id</a:t>
              </a:r>
            </a:p>
          </p:txBody>
        </p:sp>
      </p:grpSp>
      <p:sp>
        <p:nvSpPr>
          <p:cNvPr name="TextBox 25" id="25"/>
          <p:cNvSpPr txBox="true"/>
          <p:nvPr/>
        </p:nvSpPr>
        <p:spPr>
          <a:xfrm rot="0">
            <a:off x="6729340" y="2184189"/>
            <a:ext cx="6736975" cy="1562100"/>
          </a:xfrm>
          <a:prstGeom prst="rect">
            <a:avLst/>
          </a:prstGeom>
        </p:spPr>
        <p:txBody>
          <a:bodyPr anchor="t" rtlCol="false" tIns="0" lIns="0" bIns="0" rIns="0">
            <a:spAutoFit/>
          </a:bodyPr>
          <a:lstStyle/>
          <a:p>
            <a:pPr algn="ctr" marL="0" indent="0" lvl="0">
              <a:lnSpc>
                <a:spcPts val="6299"/>
              </a:lnSpc>
            </a:pPr>
            <a:r>
              <a:rPr lang="en-US" sz="4500">
                <a:solidFill>
                  <a:srgbClr val="3C3C3C"/>
                </a:solidFill>
                <a:latin typeface="Loubag"/>
                <a:ea typeface="Loubag"/>
                <a:cs typeface="Loubag"/>
                <a:sym typeface="Loubag"/>
              </a:rPr>
              <a:t>Exploratory Data Analysis (EDA)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DAGugxPRQXU</dc:identifier>
  <dcterms:modified xsi:type="dcterms:W3CDTF">2011-08-01T06:04:30Z</dcterms:modified>
  <cp:revision>1</cp:revision>
  <dc:title>Cream and Beige Gradient Creative Portfolio Presentation</dc:title>
</cp:coreProperties>
</file>